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913558-2DB2-C90F-C840-9438A9D1EFC3}" name="LAURENT, Paul (DGOS/SDP/P2)" initials="PL" userId="S::paul.laurent@sante.gouv.fr::8721c4bf-e9c5-4a66-848d-55df2236820f" providerId="AD"/>
  <p188:author id="{DF1E206E-A1B8-75B7-433C-6750BCD3FAF2}" name="RABORD, Murielle (DGOS/SDP/P1)" initials="MR" userId="S::Murielle.RABORD@sante.gouv.fr::133fbd3a-71e3-4dc9-9bdf-1cdfde97ea7f" providerId="AD"/>
  <p188:author id="{CE865C91-1E4C-82C0-F299-419B78358871}" name="FAVEREAU, Constance (DGOS/SDP/SDP)" initials="FC(" userId="S::constance.favereau@sante.gouv.fr::c68c0274-fa40-4db8-aceb-ff5a594ffde3" providerId="AD"/>
  <p188:author id="{8FE9EFDA-CA04-F5F0-16E8-C8454FD05B18}" name="BOILLET, Pauline (DGOS/SDP/P2)" initials="PB" userId="S::pauline.boillet@sante.gouv.fr::45564f96-0e5d-48eb-b499-fe059d6b2aa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9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354" y="13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DA63E-8372-4C93-AA27-5E486DF07114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923FE-075D-4A36-9039-342D8FB43D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715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79631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915566"/>
            <a:ext cx="8424863" cy="539991"/>
          </a:xfrm>
        </p:spPr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26817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26817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392695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826817"/>
            <a:ext cx="8424863" cy="539991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2448272" cy="187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15566"/>
            <a:ext cx="9144000" cy="4266392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10/04/2025</a:t>
            </a:fld>
            <a:endParaRPr lang="fr-FR" cap="all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083919"/>
            <a:ext cx="3240000" cy="735978"/>
          </a:xfrm>
          <a:prstGeom prst="rect">
            <a:avLst/>
          </a:prstGeo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/>
              <a:t>Délégation générale</a:t>
            </a:r>
            <a:br>
              <a:rPr lang="fr-FR"/>
            </a:br>
            <a:r>
              <a:rPr lang="fr-FR"/>
              <a:t>à l’emploi et à la </a:t>
            </a:r>
            <a:br>
              <a:rPr lang="fr-FR"/>
            </a:br>
            <a:r>
              <a:rPr lang="fr-FR"/>
              <a:t>formation professionnelle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9502"/>
            <a:ext cx="4502890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987574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fld id="{B858D49A-5A7A-574D-A0ED-52B5C1EFA876}" type="datetime1">
              <a:rPr lang="fr-FR" cap="all" smtClean="0"/>
              <a:pPr/>
              <a:t>10/04/2025</a:t>
            </a:fld>
            <a:endParaRPr lang="fr-FR" cap="all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Marianne" panose="02000000000000000000" pitchFamily="2" charset="0"/>
              </a:defRPr>
            </a:lvl1pPr>
          </a:lstStyle>
          <a:p>
            <a:r>
              <a:rPr lang="fr-FR"/>
              <a:t>Délégation générale à l’emploi et à la formation professionnelle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485"/>
            <a:ext cx="869820" cy="6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Marianne" panose="02000000000000000000" pitchFamily="2" charset="0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Marianne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3122C9-A0B9-462F-8757-0847AD287B63}" type="slidenum">
              <a:rPr kumimoji="0" lang="fr-FR" sz="75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75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4A60EE-9D13-3442-9796-E718C6343EC1}" type="datetime1">
              <a:rPr kumimoji="0" lang="fr-FR" sz="750" b="1" i="0" u="none" strike="noStrike" kern="120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10/04/2025</a:t>
            </a:fld>
            <a:endParaRPr kumimoji="0" lang="fr-FR" sz="750" b="1" i="0" u="none" strike="noStrike" kern="1200" cap="all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rianne" panose="02000000000000000000" pitchFamily="2" charset="0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323850" y="1489920"/>
            <a:ext cx="8624014" cy="368487"/>
          </a:xfrm>
        </p:spPr>
        <p:txBody>
          <a:bodyPr/>
          <a:lstStyle/>
          <a:p>
            <a:pPr marL="85725" indent="9525"/>
            <a:r>
              <a:rPr lang="fr-FR" sz="1200" b="0" dirty="0">
                <a:solidFill>
                  <a:schemeClr val="bg1">
                    <a:lumMod val="50000"/>
                  </a:schemeClr>
                </a:solidFill>
              </a:rPr>
              <a:t>Décryptage : 320€ par patient adressé le 1</a:t>
            </a:r>
            <a:r>
              <a:rPr lang="fr-FR" sz="1200" b="0" baseline="30000" dirty="0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fr-FR" sz="1200" b="0" dirty="0">
                <a:solidFill>
                  <a:schemeClr val="bg1">
                    <a:lumMod val="50000"/>
                  </a:schemeClr>
                </a:solidFill>
              </a:rPr>
              <a:t> mois, puis forfait de 120€ mois/patient dès lors qu’au moins une journée d’administration du traitement est réalisée en HAD dans le mois</a:t>
            </a:r>
            <a:endParaRPr lang="fr-FR" sz="1200" b="0" strike="sngStrik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41518" y="845058"/>
            <a:ext cx="6853207" cy="429652"/>
          </a:xfrm>
        </p:spPr>
        <p:txBody>
          <a:bodyPr>
            <a:normAutofit/>
          </a:bodyPr>
          <a:lstStyle/>
          <a:p>
            <a:r>
              <a:rPr lang="fr-FR" sz="2000" u="sng" dirty="0"/>
              <a:t>Le forfait appui à la chimiothérapie en HAD*</a:t>
            </a:r>
            <a:r>
              <a:rPr lang="fr-FR" sz="2000" dirty="0"/>
              <a:t> :</a:t>
            </a:r>
            <a:endParaRPr lang="fr-FR" sz="2000" u="sng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Direction générale de l’offre de soins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7CFA9589-B3CF-9C4F-D73A-DDAFB328ED6B}"/>
              </a:ext>
            </a:extLst>
          </p:cNvPr>
          <p:cNvCxnSpPr>
            <a:cxnSpLocks/>
          </p:cNvCxnSpPr>
          <p:nvPr/>
        </p:nvCxnSpPr>
        <p:spPr>
          <a:xfrm>
            <a:off x="7184913" y="2201602"/>
            <a:ext cx="36004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A282D3A-4987-BDBC-9DF9-AE39FC654CFA}"/>
              </a:ext>
            </a:extLst>
          </p:cNvPr>
          <p:cNvCxnSpPr>
            <a:cxnSpLocks/>
          </p:cNvCxnSpPr>
          <p:nvPr/>
        </p:nvCxnSpPr>
        <p:spPr>
          <a:xfrm>
            <a:off x="2397920" y="2201602"/>
            <a:ext cx="36004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8F1F7D02-35FA-EABA-5A42-256563A6EE2E}"/>
              </a:ext>
            </a:extLst>
          </p:cNvPr>
          <p:cNvCxnSpPr>
            <a:cxnSpLocks/>
          </p:cNvCxnSpPr>
          <p:nvPr/>
        </p:nvCxnSpPr>
        <p:spPr>
          <a:xfrm>
            <a:off x="3944553" y="2201602"/>
            <a:ext cx="36004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5529AF43-9114-1EC7-33B4-1EB040CC2F66}"/>
              </a:ext>
            </a:extLst>
          </p:cNvPr>
          <p:cNvCxnSpPr>
            <a:cxnSpLocks/>
          </p:cNvCxnSpPr>
          <p:nvPr/>
        </p:nvCxnSpPr>
        <p:spPr>
          <a:xfrm>
            <a:off x="5580112" y="2201602"/>
            <a:ext cx="36004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Image 39">
            <a:extLst>
              <a:ext uri="{FF2B5EF4-FFF2-40B4-BE49-F238E27FC236}">
                <a16:creationId xmlns:a16="http://schemas.microsoft.com/office/drawing/2014/main" id="{93DEF651-9D5D-1EBE-EA75-90E6BB0E5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42" y="4300452"/>
            <a:ext cx="371048" cy="371048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5B6AAF50-E026-9007-C131-1C0399538DF8}"/>
              </a:ext>
            </a:extLst>
          </p:cNvPr>
          <p:cNvSpPr txBox="1"/>
          <p:nvPr/>
        </p:nvSpPr>
        <p:spPr>
          <a:xfrm>
            <a:off x="1043608" y="4295455"/>
            <a:ext cx="7711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Pour un patient qui est pris en charge en HAD pour 4 mois de TMSC, l’adresseur percevra 680€. Le forfait s’adapte en fonction du nombre de mois de traitement du patient (M2, M3, M4, etc…).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7E8DD65-FF15-4600-99F4-18CF75794714}"/>
              </a:ext>
            </a:extLst>
          </p:cNvPr>
          <p:cNvSpPr txBox="1"/>
          <p:nvPr/>
        </p:nvSpPr>
        <p:spPr>
          <a:xfrm>
            <a:off x="-30334" y="2300683"/>
            <a:ext cx="1046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Exemple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Forfait pour un patient 4 mois en chimio</a:t>
            </a:r>
            <a:r>
              <a:rPr lang="fr-FR" sz="900" dirty="0">
                <a:solidFill>
                  <a:srgbClr val="000000"/>
                </a:solidFill>
                <a:latin typeface="Marianne" panose="02000000000000000000" pitchFamily="2" charset="0"/>
              </a:rPr>
              <a:t> </a:t>
            </a:r>
            <a:r>
              <a:rPr lang="fr-FR" sz="900" i="1" dirty="0">
                <a:solidFill>
                  <a:srgbClr val="000000"/>
                </a:solidFill>
                <a:latin typeface="Marianne" panose="02000000000000000000" pitchFamily="2" charset="0"/>
              </a:rPr>
              <a:t>(non nécessairement consécutifs dans l’année)</a:t>
            </a:r>
            <a:endParaRPr kumimoji="0" lang="fr-FR" sz="9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rianne" panose="02000000000000000000" pitchFamily="2" charset="0"/>
            </a:endParaRPr>
          </a:p>
        </p:txBody>
      </p:sp>
      <p:sp>
        <p:nvSpPr>
          <p:cNvPr id="13" name="Accolade ouvrante 12">
            <a:extLst>
              <a:ext uri="{FF2B5EF4-FFF2-40B4-BE49-F238E27FC236}">
                <a16:creationId xmlns:a16="http://schemas.microsoft.com/office/drawing/2014/main" id="{23B99C20-CFB4-6DC9-1C8E-3C62326A51C2}"/>
              </a:ext>
            </a:extLst>
          </p:cNvPr>
          <p:cNvSpPr/>
          <p:nvPr/>
        </p:nvSpPr>
        <p:spPr>
          <a:xfrm>
            <a:off x="1036700" y="2223785"/>
            <a:ext cx="130484" cy="129878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rianne" panose="02000000000000000000" pitchFamily="2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745F0659-384B-510B-EAC6-D58C198D508F}"/>
              </a:ext>
            </a:extLst>
          </p:cNvPr>
          <p:cNvSpPr/>
          <p:nvPr/>
        </p:nvSpPr>
        <p:spPr>
          <a:xfrm>
            <a:off x="1300409" y="1981601"/>
            <a:ext cx="1018959" cy="462185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M1 = 320€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E18F9983-D9A9-84BD-9692-4F53DF0592C9}"/>
              </a:ext>
            </a:extLst>
          </p:cNvPr>
          <p:cNvSpPr/>
          <p:nvPr/>
        </p:nvSpPr>
        <p:spPr>
          <a:xfrm>
            <a:off x="2839431" y="1981601"/>
            <a:ext cx="978182" cy="462185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M2 = 120€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A85A91FA-DBEB-A371-4D66-9F6574929201}"/>
              </a:ext>
            </a:extLst>
          </p:cNvPr>
          <p:cNvSpPr/>
          <p:nvPr/>
        </p:nvSpPr>
        <p:spPr>
          <a:xfrm>
            <a:off x="4462270" y="1981601"/>
            <a:ext cx="978182" cy="462185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M3 = 120€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8D067B98-27D3-CA9E-518D-C884A3DA5E8E}"/>
              </a:ext>
            </a:extLst>
          </p:cNvPr>
          <p:cNvSpPr/>
          <p:nvPr/>
        </p:nvSpPr>
        <p:spPr>
          <a:xfrm>
            <a:off x="6085109" y="1981601"/>
            <a:ext cx="978182" cy="462185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M4 = 120€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47C94238-F915-73E5-8AE7-47C5666D615F}"/>
              </a:ext>
            </a:extLst>
          </p:cNvPr>
          <p:cNvSpPr/>
          <p:nvPr/>
        </p:nvSpPr>
        <p:spPr>
          <a:xfrm>
            <a:off x="7707947" y="1981601"/>
            <a:ext cx="978182" cy="462185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680€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B871681C-6C00-D48C-B385-C769D51DF96D}"/>
              </a:ext>
            </a:extLst>
          </p:cNvPr>
          <p:cNvSpPr/>
          <p:nvPr/>
        </p:nvSpPr>
        <p:spPr>
          <a:xfrm>
            <a:off x="1259632" y="2672864"/>
            <a:ext cx="1018960" cy="1424216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OK chimio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SI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Suivi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Adressage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B9CED495-41E9-120B-BEB4-20ABF8B21855}"/>
              </a:ext>
            </a:extLst>
          </p:cNvPr>
          <p:cNvSpPr/>
          <p:nvPr/>
        </p:nvSpPr>
        <p:spPr>
          <a:xfrm>
            <a:off x="2789832" y="2672864"/>
            <a:ext cx="1036394" cy="1424216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OK chimio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SI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Suivi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C5E40A54-0A02-BBDC-B61B-1473E8818DD9}"/>
              </a:ext>
            </a:extLst>
          </p:cNvPr>
          <p:cNvSpPr/>
          <p:nvPr/>
        </p:nvSpPr>
        <p:spPr>
          <a:xfrm>
            <a:off x="4421284" y="2672864"/>
            <a:ext cx="1036394" cy="1424216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OK chimio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SI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Suivi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D9F515F2-748C-4CF7-4045-D180125BFC7B}"/>
              </a:ext>
            </a:extLst>
          </p:cNvPr>
          <p:cNvSpPr/>
          <p:nvPr/>
        </p:nvSpPr>
        <p:spPr>
          <a:xfrm>
            <a:off x="6052736" y="2672864"/>
            <a:ext cx="1036394" cy="1424216"/>
          </a:xfrm>
          <a:prstGeom prst="round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OK chimio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SI</a:t>
            </a:r>
          </a:p>
          <a:p>
            <a:pPr marL="171450" marR="0" lvl="0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rianne" panose="02000000000000000000" pitchFamily="2" charset="0"/>
              </a:rPr>
              <a:t>Suivi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51133F8E-8532-C3F7-46FF-CE7460E3121D}"/>
              </a:ext>
            </a:extLst>
          </p:cNvPr>
          <p:cNvSpPr/>
          <p:nvPr/>
        </p:nvSpPr>
        <p:spPr>
          <a:xfrm>
            <a:off x="7684189" y="2672864"/>
            <a:ext cx="1036394" cy="1424216"/>
          </a:xfrm>
          <a:prstGeom prst="roundRect">
            <a:avLst/>
          </a:prstGeom>
          <a:solidFill>
            <a:schemeClr val="tx2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arianne" panose="02000000000000000000" pitchFamily="2" charset="0"/>
              </a:rPr>
              <a:t>Pour le patient adressé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A9A0EBD-1BDD-D3A9-F422-087C4A088FA5}"/>
              </a:ext>
            </a:extLst>
          </p:cNvPr>
          <p:cNvSpPr txBox="1"/>
          <p:nvPr/>
        </p:nvSpPr>
        <p:spPr>
          <a:xfrm>
            <a:off x="241518" y="1160644"/>
            <a:ext cx="2978562" cy="255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Marianne" panose="02000000000000000000" pitchFamily="2" charset="0"/>
              </a:rPr>
              <a:t>*Sous réserve de la publication de l’arrêté </a:t>
            </a:r>
          </a:p>
        </p:txBody>
      </p:sp>
    </p:spTree>
    <p:extLst>
      <p:ext uri="{BB962C8B-B14F-4D97-AF65-F5344CB8AC3E}">
        <p14:creationId xmlns:p14="http://schemas.microsoft.com/office/powerpoint/2010/main" val="82414100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INTITULE_OFFIC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1BEB74D3-1C77-402D-911C-58309731975E}" vid="{5B0B7FD5-DF69-4F45-AC30-FE877C15998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953F55A9A74BA43BE4EBB4315415" ma:contentTypeVersion="8" ma:contentTypeDescription="Crée un document." ma:contentTypeScope="" ma:versionID="166891709b21bf04eeb163cc55c95b5e">
  <xsd:schema xmlns:xsd="http://www.w3.org/2001/XMLSchema" xmlns:xs="http://www.w3.org/2001/XMLSchema" xmlns:p="http://schemas.microsoft.com/office/2006/metadata/properties" xmlns:ns3="a932c5f9-b382-4a02-acc7-8a60e313996e" xmlns:ns4="75df46c5-4bb9-4da1-b829-63cf5f8852d5" targetNamespace="http://schemas.microsoft.com/office/2006/metadata/properties" ma:root="true" ma:fieldsID="c839d9d702f0aeda4c0855293d14be8a" ns3:_="" ns4:_="">
    <xsd:import namespace="a932c5f9-b382-4a02-acc7-8a60e313996e"/>
    <xsd:import namespace="75df46c5-4bb9-4da1-b829-63cf5f8852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2c5f9-b382-4a02-acc7-8a60e31399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f46c5-4bb9-4da1-b829-63cf5f8852d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932c5f9-b382-4a02-acc7-8a60e313996e" xsi:nil="true"/>
  </documentManagement>
</p:properties>
</file>

<file path=customXml/itemProps1.xml><?xml version="1.0" encoding="utf-8"?>
<ds:datastoreItem xmlns:ds="http://schemas.openxmlformats.org/officeDocument/2006/customXml" ds:itemID="{B7A8355A-5D58-4D16-A5E9-96145B1EA3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BFDC39-62F5-4E79-A193-1E7948F75211}">
  <ds:schemaRefs>
    <ds:schemaRef ds:uri="75df46c5-4bb9-4da1-b829-63cf5f8852d5"/>
    <ds:schemaRef ds:uri="a932c5f9-b382-4a02-acc7-8a60e31399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A738D2F-5466-47F7-A107-B0557FF6D80D}">
  <ds:schemaRefs>
    <ds:schemaRef ds:uri="75df46c5-4bb9-4da1-b829-63cf5f8852d5"/>
    <ds:schemaRef ds:uri="a932c5f9-b382-4a02-acc7-8a60e31399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Template_presentation ppt_DGOS</Template>
  <TotalTime>241</TotalTime>
  <Words>160</Words>
  <Application>Microsoft Office PowerPoint</Application>
  <PresentationFormat>Affichage à l'écran (16:9)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Marianne</vt:lpstr>
      <vt:lpstr>Wingdings</vt:lpstr>
      <vt:lpstr>TEMPLATE_INTITULE_OFFICIEL</vt:lpstr>
      <vt:lpstr>Le forfait appui à la chimiothérapie en HAD* :</vt:lpstr>
    </vt:vector>
  </TitlesOfParts>
  <Manager>Client</Manager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LAURENT, Paul (DGOS/SDR/R4)</dc:creator>
  <cp:lastModifiedBy>MALKI, Annie (ARS-BFC/DOSA)</cp:lastModifiedBy>
  <cp:revision>145</cp:revision>
  <dcterms:created xsi:type="dcterms:W3CDTF">2024-03-29T12:31:02Z</dcterms:created>
  <dcterms:modified xsi:type="dcterms:W3CDTF">2025-04-10T10:02:55Z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0x010100B1B1953F55A9A74BA43BE4EBB4315415</vt:lpwstr>
  </property>
</Properties>
</file>