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84" y="-8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7/9/2020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72665&amp;idArticle=LEGIARTI000024313809&amp;dateTexte=&amp;categorieLien=cid"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06086" y="1159625"/>
            <a:ext cx="8915399" cy="2262781"/>
          </a:xfrm>
        </p:spPr>
        <p:txBody>
          <a:bodyPr>
            <a:normAutofit/>
          </a:bodyPr>
          <a:lstStyle/>
          <a:p>
            <a:r>
              <a:rPr lang="fr-FR" sz="6000" b="1" dirty="0" smtClean="0"/>
              <a:t>Soins Psychiatriques Sans Consentement</a:t>
            </a:r>
            <a:endParaRPr lang="fr-FR" sz="6000" b="1" dirty="0"/>
          </a:p>
        </p:txBody>
      </p:sp>
      <p:sp>
        <p:nvSpPr>
          <p:cNvPr id="3" name="Sous-titre 2"/>
          <p:cNvSpPr>
            <a:spLocks noGrp="1"/>
          </p:cNvSpPr>
          <p:nvPr>
            <p:ph type="subTitle" idx="1"/>
          </p:nvPr>
        </p:nvSpPr>
        <p:spPr>
          <a:xfrm>
            <a:off x="2797030" y="4237051"/>
            <a:ext cx="8915399" cy="1126283"/>
          </a:xfrm>
        </p:spPr>
        <p:txBody>
          <a:bodyPr>
            <a:normAutofit/>
          </a:bodyPr>
          <a:lstStyle/>
          <a:p>
            <a:r>
              <a:rPr lang="fr-FR" sz="2000" u="sng" dirty="0" smtClean="0"/>
              <a:t>Guide à l’attention des Maires </a:t>
            </a:r>
            <a:r>
              <a:rPr lang="fr-FR" sz="2000" dirty="0" smtClean="0"/>
              <a:t>: il a pour objectif de les informer des conditions et des modalités d’admission en soins psychiatriques sans consentement.</a:t>
            </a:r>
            <a:endParaRPr lang="fr-FR" sz="2000" dirty="0"/>
          </a:p>
        </p:txBody>
      </p:sp>
    </p:spTree>
    <p:extLst>
      <p:ext uri="{BB962C8B-B14F-4D97-AF65-F5344CB8AC3E}">
        <p14:creationId xmlns:p14="http://schemas.microsoft.com/office/powerpoint/2010/main" val="515484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4/ LES DESTINATAIRES DE L’ARRETE PROVISOIRE DU MAIRE</a:t>
            </a:r>
            <a:endParaRPr lang="fr-FR" dirty="0"/>
          </a:p>
        </p:txBody>
      </p:sp>
      <p:sp>
        <p:nvSpPr>
          <p:cNvPr id="3" name="Espace réservé du contenu 2"/>
          <p:cNvSpPr>
            <a:spLocks noGrp="1"/>
          </p:cNvSpPr>
          <p:nvPr>
            <p:ph idx="1"/>
          </p:nvPr>
        </p:nvSpPr>
        <p:spPr>
          <a:xfrm>
            <a:off x="2408663" y="2133600"/>
            <a:ext cx="9095949" cy="4356410"/>
          </a:xfrm>
        </p:spPr>
        <p:txBody>
          <a:bodyPr>
            <a:normAutofit lnSpcReduction="10000"/>
          </a:bodyPr>
          <a:lstStyle/>
          <a:p>
            <a:r>
              <a:rPr lang="fr-FR" dirty="0" smtClean="0"/>
              <a:t>PATIENT : doit être informé le plus rapidement possible et d’une manière appropriée à son état de la décision ainsi que des raisons qui la motivent.</a:t>
            </a:r>
          </a:p>
          <a:p>
            <a:endParaRPr lang="fr-FR" dirty="0"/>
          </a:p>
          <a:p>
            <a:r>
              <a:rPr lang="fr-FR" dirty="0" smtClean="0"/>
              <a:t>ETABLISSEMENT DE SANTE : le maire doit transmettre l’arrêté ainsi que le certificat ou avis médical à l’établissement d’accueil de son secteur.</a:t>
            </a:r>
          </a:p>
          <a:p>
            <a:endParaRPr lang="fr-FR" dirty="0"/>
          </a:p>
          <a:p>
            <a:r>
              <a:rPr lang="fr-FR" dirty="0" smtClean="0"/>
              <a:t>PREFET OU PREFETE DU DEPARTEMENT CONCERNE : l’arrêté municipal et le certificat médical </a:t>
            </a:r>
            <a:r>
              <a:rPr lang="fr-FR" b="1" u="sng" dirty="0"/>
              <a:t>doivent impérativement être transmis dans les 24 heures à compter de la date de signature de l’acte.</a:t>
            </a:r>
          </a:p>
          <a:p>
            <a:pPr marL="0" indent="0">
              <a:buNone/>
            </a:pPr>
            <a:endParaRPr lang="fr-FR" dirty="0"/>
          </a:p>
          <a:p>
            <a:r>
              <a:rPr lang="fr-FR" dirty="0" smtClean="0"/>
              <a:t>ARS BOURGOGNE – FRANCHE-COMTE : en qualité de gestionnaire des décisions d’admission, l’arrêté municipal et le certificat médical  sont également transmis dans le même délai que ceux destinés à la préfecture.</a:t>
            </a:r>
            <a:endParaRPr lang="fr-FR" dirty="0"/>
          </a:p>
        </p:txBody>
      </p:sp>
    </p:spTree>
    <p:extLst>
      <p:ext uri="{BB962C8B-B14F-4D97-AF65-F5344CB8AC3E}">
        <p14:creationId xmlns:p14="http://schemas.microsoft.com/office/powerpoint/2010/main" val="88929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LES TEXTES EN VIGUEUR</a:t>
            </a:r>
            <a:endParaRPr lang="fr-FR" dirty="0"/>
          </a:p>
        </p:txBody>
      </p:sp>
      <p:sp>
        <p:nvSpPr>
          <p:cNvPr id="3" name="Espace réservé du contenu 2"/>
          <p:cNvSpPr>
            <a:spLocks noGrp="1"/>
          </p:cNvSpPr>
          <p:nvPr>
            <p:ph idx="1"/>
          </p:nvPr>
        </p:nvSpPr>
        <p:spPr>
          <a:xfrm>
            <a:off x="2430966" y="1717288"/>
            <a:ext cx="9073646" cy="4193934"/>
          </a:xfrm>
        </p:spPr>
        <p:txBody>
          <a:bodyPr>
            <a:normAutofit/>
          </a:bodyPr>
          <a:lstStyle/>
          <a:p>
            <a:r>
              <a:rPr lang="fr-FR" dirty="0"/>
              <a:t>Pour rappel, les modalités d’admission provisoire sont définies conformément aux dispositions de l’article L.3213-2 du Code de la Santé Publique :</a:t>
            </a:r>
          </a:p>
          <a:p>
            <a:pPr marL="0" indent="0">
              <a:buNone/>
            </a:pPr>
            <a:r>
              <a:rPr lang="fr-FR" i="1" dirty="0"/>
              <a:t>« En cas de danger imminent pour la sûreté des personnes, attesté par un avis médical, </a:t>
            </a:r>
            <a:r>
              <a:rPr lang="fr-FR" b="1" i="1" u="sng" dirty="0"/>
              <a:t>le maire</a:t>
            </a:r>
            <a:r>
              <a:rPr lang="fr-FR" i="1" dirty="0"/>
              <a:t> et, à Paris, les commissaires de police </a:t>
            </a:r>
            <a:r>
              <a:rPr lang="fr-FR" b="1" i="1" u="sng" dirty="0"/>
              <a:t>arrêtent</a:t>
            </a:r>
            <a:r>
              <a:rPr lang="fr-FR" i="1" dirty="0"/>
              <a:t>, à l'égard des personnes dont le comportement révèle des troubles mentaux manifestes, </a:t>
            </a:r>
            <a:r>
              <a:rPr lang="fr-FR" b="1" i="1" u="sng" dirty="0"/>
              <a:t>toutes les mesures provisoires nécessaires</a:t>
            </a:r>
            <a:r>
              <a:rPr lang="fr-FR" i="1" dirty="0"/>
              <a:t>, à charge </a:t>
            </a:r>
            <a:r>
              <a:rPr lang="fr-FR" b="1" i="1" u="sng" dirty="0"/>
              <a:t>d'en référer dans les vingt-quatre heures au représentant de l'Etat dans le département qui statue sans délai et prononce, s'il y a lieu, un arrêté d'admission en soins psychiatriques</a:t>
            </a:r>
            <a:r>
              <a:rPr lang="fr-FR" i="1" dirty="0"/>
              <a:t> dans les formes prévues à l'article L. 3213-1. Faute de décision du représentant de l'Etat, ces mesures provisoires sont caduques au terme d'une durée de quarante-huit heures. </a:t>
            </a:r>
            <a:endParaRPr lang="fr-FR" dirty="0"/>
          </a:p>
          <a:p>
            <a:pPr marL="0" indent="0">
              <a:buNone/>
            </a:pPr>
            <a:r>
              <a:rPr lang="fr-FR" i="1" dirty="0"/>
              <a:t>La période d'observation et de soins initiale mentionnée à </a:t>
            </a:r>
            <a:r>
              <a:rPr lang="fr-FR" i="1" u="sng" dirty="0">
                <a:hlinkClick r:id="rId2"/>
              </a:rPr>
              <a:t>l'article L. 3211-2-2</a:t>
            </a:r>
            <a:r>
              <a:rPr lang="fr-FR" i="1" dirty="0"/>
              <a:t> </a:t>
            </a:r>
            <a:r>
              <a:rPr lang="fr-FR" b="1" i="1" u="sng" dirty="0"/>
              <a:t>prend effet dès l'entrée en vigueur des mesures provisoires</a:t>
            </a:r>
            <a:r>
              <a:rPr lang="fr-FR" i="1" dirty="0"/>
              <a:t> prévues au premier alinéa. »</a:t>
            </a:r>
            <a:endParaRPr lang="fr-FR" dirty="0"/>
          </a:p>
          <a:p>
            <a:endParaRPr lang="fr-FR" dirty="0"/>
          </a:p>
        </p:txBody>
      </p:sp>
    </p:spTree>
    <p:extLst>
      <p:ext uri="{BB962C8B-B14F-4D97-AF65-F5344CB8AC3E}">
        <p14:creationId xmlns:p14="http://schemas.microsoft.com/office/powerpoint/2010/main" val="478409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dirty="0"/>
              <a:t>SUITES DE LA PROCEDURE</a:t>
            </a:r>
          </a:p>
        </p:txBody>
      </p:sp>
      <p:sp>
        <p:nvSpPr>
          <p:cNvPr id="3" name="Espace réservé du contenu 2"/>
          <p:cNvSpPr>
            <a:spLocks noGrp="1"/>
          </p:cNvSpPr>
          <p:nvPr>
            <p:ph idx="1"/>
          </p:nvPr>
        </p:nvSpPr>
        <p:spPr>
          <a:xfrm>
            <a:off x="2589212" y="2133600"/>
            <a:ext cx="8915400" cy="2311651"/>
          </a:xfrm>
        </p:spPr>
        <p:txBody>
          <a:bodyPr>
            <a:normAutofit/>
          </a:bodyPr>
          <a:lstStyle/>
          <a:p>
            <a:r>
              <a:rPr lang="fr-FR" dirty="0"/>
              <a:t>C’est le représentant de l’Etat qui sera chargé de conduire la suite de la procédure. Le maire n’aura plus à intervenir. </a:t>
            </a:r>
          </a:p>
          <a:p>
            <a:r>
              <a:rPr lang="fr-FR" dirty="0"/>
              <a:t>Suite à la transmission de l’arrêté provisoire d’admission, le Préfet dispose de 48 heures pour statuer sur les suites à donner à la procédure. </a:t>
            </a:r>
          </a:p>
          <a:p>
            <a:r>
              <a:rPr lang="fr-FR" dirty="0"/>
              <a:t>S’il y a lieu, il peut envisager la poursuite des soins. Dans ce cas, il prendra un arrêté « d’admission en soins psychiatriques ».</a:t>
            </a:r>
          </a:p>
        </p:txBody>
      </p:sp>
    </p:spTree>
    <p:extLst>
      <p:ext uri="{BB962C8B-B14F-4D97-AF65-F5344CB8AC3E}">
        <p14:creationId xmlns:p14="http://schemas.microsoft.com/office/powerpoint/2010/main" val="319681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78278" y="383041"/>
            <a:ext cx="8911687" cy="922057"/>
          </a:xfrm>
        </p:spPr>
        <p:txBody>
          <a:bodyPr>
            <a:normAutofit/>
          </a:bodyPr>
          <a:lstStyle/>
          <a:p>
            <a:pPr algn="ctr"/>
            <a:r>
              <a:rPr lang="fr-FR" sz="5400" dirty="0" smtClean="0"/>
              <a:t>SOMMAIRE</a:t>
            </a:r>
            <a:endParaRPr lang="fr-FR" sz="5400" dirty="0"/>
          </a:p>
        </p:txBody>
      </p:sp>
      <p:sp>
        <p:nvSpPr>
          <p:cNvPr id="3" name="Espace réservé du contenu 2"/>
          <p:cNvSpPr>
            <a:spLocks noGrp="1"/>
          </p:cNvSpPr>
          <p:nvPr>
            <p:ph idx="1"/>
          </p:nvPr>
        </p:nvSpPr>
        <p:spPr>
          <a:xfrm>
            <a:off x="1886344" y="1305098"/>
            <a:ext cx="9608970" cy="5419898"/>
          </a:xfrm>
        </p:spPr>
        <p:txBody>
          <a:bodyPr>
            <a:normAutofit fontScale="25000" lnSpcReduction="20000"/>
          </a:bodyPr>
          <a:lstStyle/>
          <a:p>
            <a:r>
              <a:rPr lang="fr-FR" sz="6400" dirty="0" smtClean="0"/>
              <a:t>Préambule</a:t>
            </a:r>
          </a:p>
          <a:p>
            <a:pPr lvl="1"/>
            <a:r>
              <a:rPr lang="fr-FR" sz="6400" dirty="0"/>
              <a:t>Soins psychiatriques sur décision du directeur de </a:t>
            </a:r>
            <a:r>
              <a:rPr lang="fr-FR" sz="6400" dirty="0" smtClean="0"/>
              <a:t>l’établissement</a:t>
            </a:r>
          </a:p>
          <a:p>
            <a:pPr lvl="2"/>
            <a:r>
              <a:rPr lang="fr-FR" sz="4800" dirty="0" smtClean="0"/>
              <a:t>Admission sur demande de tiers</a:t>
            </a:r>
          </a:p>
          <a:p>
            <a:pPr lvl="2"/>
            <a:r>
              <a:rPr lang="fr-FR" sz="4800" dirty="0" smtClean="0"/>
              <a:t>Admission sur demande de tiers en urgence</a:t>
            </a:r>
          </a:p>
          <a:p>
            <a:pPr lvl="2"/>
            <a:r>
              <a:rPr lang="fr-FR" sz="4800" dirty="0" smtClean="0"/>
              <a:t>Admission en péril imminent</a:t>
            </a:r>
          </a:p>
          <a:p>
            <a:pPr marL="914400" lvl="2" indent="0">
              <a:buNone/>
            </a:pPr>
            <a:endParaRPr lang="fr-FR" sz="4800" dirty="0"/>
          </a:p>
          <a:p>
            <a:pPr lvl="1"/>
            <a:r>
              <a:rPr lang="fr-FR" sz="6400" dirty="0"/>
              <a:t>Soins psychiatriques sur décision du représentant de </a:t>
            </a:r>
            <a:r>
              <a:rPr lang="fr-FR" sz="6400" dirty="0" smtClean="0"/>
              <a:t>l’Etat</a:t>
            </a:r>
          </a:p>
          <a:p>
            <a:pPr lvl="2"/>
            <a:r>
              <a:rPr lang="fr-FR" sz="4800" dirty="0" smtClean="0"/>
              <a:t>Admission direct Préfet</a:t>
            </a:r>
          </a:p>
          <a:p>
            <a:pPr lvl="2"/>
            <a:r>
              <a:rPr lang="fr-FR" sz="4800" dirty="0" smtClean="0"/>
              <a:t>Admission Maire</a:t>
            </a:r>
          </a:p>
          <a:p>
            <a:pPr marL="914400" lvl="2" indent="0">
              <a:buNone/>
            </a:pPr>
            <a:endParaRPr lang="fr-FR" sz="4800" dirty="0" smtClean="0"/>
          </a:p>
          <a:p>
            <a:r>
              <a:rPr lang="fr-FR" sz="6400" dirty="0"/>
              <a:t> </a:t>
            </a:r>
            <a:r>
              <a:rPr lang="fr-FR" sz="6400" dirty="0" smtClean="0"/>
              <a:t>La procédure d’admission</a:t>
            </a:r>
          </a:p>
          <a:p>
            <a:pPr lvl="1"/>
            <a:r>
              <a:rPr lang="fr-FR" sz="6400" dirty="0" smtClean="0"/>
              <a:t>Le recours à un médecin</a:t>
            </a:r>
          </a:p>
          <a:p>
            <a:pPr lvl="1"/>
            <a:r>
              <a:rPr lang="fr-FR" sz="6400" dirty="0" smtClean="0"/>
              <a:t>Le certificat médical</a:t>
            </a:r>
          </a:p>
          <a:p>
            <a:pPr lvl="1"/>
            <a:r>
              <a:rPr lang="fr-FR" sz="6400" dirty="0" smtClean="0"/>
              <a:t>L’arrêté provisoire du maire</a:t>
            </a:r>
          </a:p>
          <a:p>
            <a:pPr lvl="1"/>
            <a:r>
              <a:rPr lang="fr-FR" sz="6400" dirty="0" smtClean="0"/>
              <a:t>Les destinataires de l’arrêté</a:t>
            </a:r>
          </a:p>
          <a:p>
            <a:pPr marL="457200" lvl="1" indent="0">
              <a:buNone/>
            </a:pPr>
            <a:endParaRPr lang="fr-FR" sz="6400" dirty="0"/>
          </a:p>
          <a:p>
            <a:r>
              <a:rPr lang="fr-FR" sz="6400" dirty="0" smtClean="0"/>
              <a:t> Les textes en vigueur</a:t>
            </a:r>
          </a:p>
          <a:p>
            <a:pPr marL="0" indent="0">
              <a:buNone/>
            </a:pPr>
            <a:endParaRPr lang="fr-FR" sz="4900" dirty="0" smtClean="0"/>
          </a:p>
          <a:p>
            <a:pPr marL="457200" lvl="1" indent="0">
              <a:buNone/>
            </a:pPr>
            <a:endParaRPr lang="fr-FR" dirty="0"/>
          </a:p>
        </p:txBody>
      </p:sp>
    </p:spTree>
    <p:extLst>
      <p:ext uri="{BB962C8B-B14F-4D97-AF65-F5344CB8AC3E}">
        <p14:creationId xmlns:p14="http://schemas.microsoft.com/office/powerpoint/2010/main" val="371557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Préambule</a:t>
            </a:r>
            <a:endParaRPr lang="fr-FR" dirty="0"/>
          </a:p>
        </p:txBody>
      </p:sp>
      <p:sp>
        <p:nvSpPr>
          <p:cNvPr id="3" name="Espace réservé du contenu 2"/>
          <p:cNvSpPr>
            <a:spLocks noGrp="1"/>
          </p:cNvSpPr>
          <p:nvPr>
            <p:ph idx="1"/>
          </p:nvPr>
        </p:nvSpPr>
        <p:spPr>
          <a:xfrm>
            <a:off x="2589212" y="1489165"/>
            <a:ext cx="8915400" cy="5067751"/>
          </a:xfrm>
        </p:spPr>
        <p:txBody>
          <a:bodyPr>
            <a:normAutofit lnSpcReduction="10000"/>
          </a:bodyPr>
          <a:lstStyle/>
          <a:p>
            <a:r>
              <a:rPr lang="fr-FR" dirty="0" smtClean="0"/>
              <a:t>Soins Psychiatriques </a:t>
            </a:r>
            <a:r>
              <a:rPr lang="fr-FR" dirty="0"/>
              <a:t>S</a:t>
            </a:r>
            <a:r>
              <a:rPr lang="fr-FR" dirty="0" smtClean="0"/>
              <a:t>ans Consentement : ce dispositif permet de dispenser les soins nécessaires aux patients qui n’ont pas conscience de leurs troubles mentaux, ni de leur besoin impératif de soins. </a:t>
            </a:r>
          </a:p>
          <a:p>
            <a:endParaRPr lang="fr-FR" dirty="0" smtClean="0"/>
          </a:p>
          <a:p>
            <a:endParaRPr lang="fr-FR" dirty="0" smtClean="0"/>
          </a:p>
          <a:p>
            <a:r>
              <a:rPr lang="fr-FR" dirty="0" smtClean="0"/>
              <a:t>Soins psychiatriques en hospitalisation libre : </a:t>
            </a:r>
            <a:r>
              <a:rPr lang="fr-FR" dirty="0"/>
              <a:t>c’est la règle de principe</a:t>
            </a:r>
            <a:r>
              <a:rPr lang="fr-FR" dirty="0" smtClean="0"/>
              <a:t>, les patients sont admis avec leur consentement. Ce régime de soins doit être privilégié chaque fois que l’état de santé du patient le permet.</a:t>
            </a:r>
          </a:p>
          <a:p>
            <a:endParaRPr lang="fr-FR" dirty="0" smtClean="0"/>
          </a:p>
          <a:p>
            <a:endParaRPr lang="fr-FR" dirty="0"/>
          </a:p>
          <a:p>
            <a:r>
              <a:rPr lang="fr-FR" dirty="0" smtClean="0"/>
              <a:t>Dans les deux situations, soins libres ou soins sous contrainte, la législation renforce les garanties quant au respect des droits des patients.</a:t>
            </a:r>
          </a:p>
          <a:p>
            <a:endParaRPr lang="fr-FR" dirty="0" smtClean="0"/>
          </a:p>
          <a:p>
            <a:r>
              <a:rPr lang="fr-FR" dirty="0"/>
              <a:t>Il existe plusieurs dispositifs de soins sans consentement. Le maire intervient uniquement dans la procédure de soins psychiatriques sur décision du représentant de l’Etat.</a:t>
            </a:r>
          </a:p>
          <a:p>
            <a:endParaRPr lang="fr-FR" dirty="0" smtClean="0"/>
          </a:p>
          <a:p>
            <a:endParaRPr lang="fr-FR" dirty="0"/>
          </a:p>
        </p:txBody>
      </p:sp>
    </p:spTree>
    <p:extLst>
      <p:ext uri="{BB962C8B-B14F-4D97-AF65-F5344CB8AC3E}">
        <p14:creationId xmlns:p14="http://schemas.microsoft.com/office/powerpoint/2010/main" val="1421439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595388"/>
          </a:xfrm>
        </p:spPr>
        <p:txBody>
          <a:bodyPr>
            <a:normAutofit fontScale="90000"/>
          </a:bodyPr>
          <a:lstStyle/>
          <a:p>
            <a:pPr algn="ctr"/>
            <a:r>
              <a:rPr lang="fr-FR" dirty="0" smtClean="0"/>
              <a:t>Soins psychiatriques sur décision du directeur de l’établissement d’accueil (SDDE)</a:t>
            </a:r>
            <a:endParaRPr lang="fr-FR" dirty="0"/>
          </a:p>
        </p:txBody>
      </p:sp>
      <p:sp>
        <p:nvSpPr>
          <p:cNvPr id="3" name="Espace réservé du contenu 2"/>
          <p:cNvSpPr>
            <a:spLocks noGrp="1"/>
          </p:cNvSpPr>
          <p:nvPr>
            <p:ph idx="1"/>
          </p:nvPr>
        </p:nvSpPr>
        <p:spPr>
          <a:xfrm>
            <a:off x="2589212" y="2219498"/>
            <a:ext cx="8915400" cy="4638502"/>
          </a:xfrm>
        </p:spPr>
        <p:txBody>
          <a:bodyPr>
            <a:normAutofit/>
          </a:bodyPr>
          <a:lstStyle/>
          <a:p>
            <a:endParaRPr lang="fr-FR" dirty="0" smtClean="0"/>
          </a:p>
          <a:p>
            <a:r>
              <a:rPr lang="fr-FR" dirty="0" smtClean="0"/>
              <a:t>Trois procédures différentes :</a:t>
            </a:r>
            <a:endParaRPr lang="fr-FR" dirty="0"/>
          </a:p>
          <a:p>
            <a:pPr lvl="1"/>
            <a:r>
              <a:rPr lang="fr-FR" dirty="0" smtClean="0"/>
              <a:t>Admission sur demande de tiers </a:t>
            </a:r>
            <a:r>
              <a:rPr lang="fr-FR" dirty="0"/>
              <a:t>(Article L.3212-1-II-1° du CSP</a:t>
            </a:r>
            <a:r>
              <a:rPr lang="fr-FR" dirty="0" smtClean="0"/>
              <a:t>) : c’est une mesure </a:t>
            </a:r>
            <a:r>
              <a:rPr lang="fr-FR" dirty="0" smtClean="0">
                <a:solidFill>
                  <a:schemeClr val="tx1"/>
                </a:solidFill>
              </a:rPr>
              <a:t>dite</a:t>
            </a:r>
            <a:r>
              <a:rPr lang="fr-FR" dirty="0">
                <a:solidFill>
                  <a:schemeClr val="tx1"/>
                </a:solidFill>
              </a:rPr>
              <a:t> </a:t>
            </a:r>
            <a:r>
              <a:rPr lang="fr-FR" dirty="0" smtClean="0">
                <a:solidFill>
                  <a:schemeClr val="tx1"/>
                </a:solidFill>
              </a:rPr>
              <a:t>«</a:t>
            </a:r>
            <a:r>
              <a:rPr lang="fr-FR" dirty="0" smtClean="0"/>
              <a:t> normale ou simple », cette procédure est envisageable dès la présence de deux certificats médicaux circonstanciés et d’une demande manuscrite formulée par un tiers ;</a:t>
            </a:r>
          </a:p>
          <a:p>
            <a:pPr lvl="1"/>
            <a:r>
              <a:rPr lang="fr-FR" dirty="0" smtClean="0"/>
              <a:t> Admission sur demande de tiers en urgence (Article L.3212-3 du CSP) : c’est une mesure dite </a:t>
            </a:r>
            <a:r>
              <a:rPr lang="fr-FR" dirty="0" smtClean="0">
                <a:solidFill>
                  <a:schemeClr val="tx1"/>
                </a:solidFill>
              </a:rPr>
              <a:t>« </a:t>
            </a:r>
            <a:r>
              <a:rPr lang="fr-FR" dirty="0" smtClean="0"/>
              <a:t>d’urgence »,  cette procédure est envisageable dès lors que le directeur de l’établissement dispose d’un certificat médical et d’une demande manuscrite formulée par une tierce personne ;</a:t>
            </a:r>
          </a:p>
          <a:p>
            <a:pPr lvl="1"/>
            <a:r>
              <a:rPr lang="fr-FR" dirty="0" smtClean="0"/>
              <a:t> Admission en péril imminent </a:t>
            </a:r>
            <a:r>
              <a:rPr lang="fr-FR" dirty="0"/>
              <a:t>(Article </a:t>
            </a:r>
            <a:r>
              <a:rPr lang="fr-FR" dirty="0" smtClean="0"/>
              <a:t>L.3212-1-II-2° </a:t>
            </a:r>
            <a:r>
              <a:rPr lang="fr-FR" dirty="0"/>
              <a:t>du CSP) </a:t>
            </a:r>
            <a:r>
              <a:rPr lang="fr-FR" dirty="0" smtClean="0"/>
              <a:t>: c’est une mesure dite</a:t>
            </a:r>
            <a:r>
              <a:rPr lang="fr-FR" dirty="0"/>
              <a:t> </a:t>
            </a:r>
            <a:r>
              <a:rPr lang="fr-FR" dirty="0" smtClean="0"/>
              <a:t>« en péril imminent », elle a lieu dès lors que le directeur dispose d’un certificat médical.</a:t>
            </a:r>
            <a:endParaRPr lang="fr-FR" dirty="0"/>
          </a:p>
        </p:txBody>
      </p:sp>
    </p:spTree>
    <p:extLst>
      <p:ext uri="{BB962C8B-B14F-4D97-AF65-F5344CB8AC3E}">
        <p14:creationId xmlns:p14="http://schemas.microsoft.com/office/powerpoint/2010/main" val="206218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Soins psychiatriques sur décision du représentant de l’Etat </a:t>
            </a:r>
            <a:endParaRPr lang="fr-FR" dirty="0"/>
          </a:p>
        </p:txBody>
      </p:sp>
      <p:sp>
        <p:nvSpPr>
          <p:cNvPr id="3" name="Espace réservé du contenu 2"/>
          <p:cNvSpPr>
            <a:spLocks noGrp="1"/>
          </p:cNvSpPr>
          <p:nvPr>
            <p:ph idx="1"/>
          </p:nvPr>
        </p:nvSpPr>
        <p:spPr/>
        <p:txBody>
          <a:bodyPr>
            <a:normAutofit fontScale="92500"/>
          </a:bodyPr>
          <a:lstStyle/>
          <a:p>
            <a:r>
              <a:rPr lang="fr-FR" dirty="0" smtClean="0"/>
              <a:t>Admission direct préfet </a:t>
            </a:r>
            <a:r>
              <a:rPr lang="fr-FR" dirty="0"/>
              <a:t>(Article </a:t>
            </a:r>
            <a:r>
              <a:rPr lang="fr-FR" dirty="0" smtClean="0"/>
              <a:t>L.3213-1 du </a:t>
            </a:r>
            <a:r>
              <a:rPr lang="fr-FR" dirty="0"/>
              <a:t>CSP) </a:t>
            </a:r>
            <a:r>
              <a:rPr lang="fr-FR" dirty="0" smtClean="0"/>
              <a:t>: </a:t>
            </a:r>
          </a:p>
          <a:p>
            <a:pPr lvl="1"/>
            <a:r>
              <a:rPr lang="fr-FR" dirty="0" smtClean="0"/>
              <a:t>C’est un dispositif de droit commun, il s’agit d’une admission directe du représentant de l’Etat.</a:t>
            </a:r>
          </a:p>
          <a:p>
            <a:pPr marL="0" indent="0">
              <a:buNone/>
            </a:pPr>
            <a:endParaRPr lang="fr-FR" dirty="0" smtClean="0"/>
          </a:p>
          <a:p>
            <a:r>
              <a:rPr lang="fr-FR" dirty="0" smtClean="0"/>
              <a:t>Admission maire </a:t>
            </a:r>
            <a:r>
              <a:rPr lang="fr-FR" dirty="0"/>
              <a:t>(Article </a:t>
            </a:r>
            <a:r>
              <a:rPr lang="fr-FR" dirty="0" smtClean="0"/>
              <a:t>L.3213-2 </a:t>
            </a:r>
            <a:r>
              <a:rPr lang="fr-FR" dirty="0"/>
              <a:t>du CSP) </a:t>
            </a:r>
            <a:r>
              <a:rPr lang="fr-FR" dirty="0" smtClean="0"/>
              <a:t>:</a:t>
            </a:r>
          </a:p>
          <a:p>
            <a:pPr lvl="1"/>
            <a:r>
              <a:rPr lang="fr-FR" dirty="0" smtClean="0"/>
              <a:t>C’est </a:t>
            </a:r>
            <a:r>
              <a:rPr lang="fr-FR" dirty="0"/>
              <a:t>un dispositif d’urgence, il s’agit d’une admission suite à une mesure provisoire ordonnée par un </a:t>
            </a:r>
            <a:r>
              <a:rPr lang="fr-FR" dirty="0" smtClean="0"/>
              <a:t>maire</a:t>
            </a:r>
            <a:r>
              <a:rPr lang="fr-FR" dirty="0"/>
              <a:t>. C’est uniquement dans ce cadre que le maire pourra prendre un arrêté à l’égard d’une personne présentant des troubles mentaux manifestes. </a:t>
            </a:r>
          </a:p>
          <a:p>
            <a:pPr lvl="1"/>
            <a:r>
              <a:rPr lang="fr-FR" dirty="0" smtClean="0"/>
              <a:t>Deux conditions nécessaires et cumulatives pour prendre une mesure provisoire :</a:t>
            </a:r>
          </a:p>
          <a:p>
            <a:pPr lvl="2"/>
            <a:r>
              <a:rPr lang="fr-FR" dirty="0" smtClean="0"/>
              <a:t>Existence de troubles mentaux nécessitant des soins et,</a:t>
            </a:r>
          </a:p>
          <a:p>
            <a:pPr lvl="2"/>
            <a:r>
              <a:rPr lang="fr-FR" dirty="0" smtClean="0"/>
              <a:t>Compromettant la sûreté des personnes ou portant atteinte, de façon grave, à l’ordre public.</a:t>
            </a:r>
          </a:p>
        </p:txBody>
      </p:sp>
    </p:spTree>
    <p:extLst>
      <p:ext uri="{BB962C8B-B14F-4D97-AF65-F5344CB8AC3E}">
        <p14:creationId xmlns:p14="http://schemas.microsoft.com/office/powerpoint/2010/main" val="1341476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La procédure d’admission	</a:t>
            </a:r>
            <a:endParaRPr lang="fr-FR" dirty="0"/>
          </a:p>
        </p:txBody>
      </p:sp>
      <p:sp>
        <p:nvSpPr>
          <p:cNvPr id="3" name="Espace réservé du contenu 2"/>
          <p:cNvSpPr>
            <a:spLocks noGrp="1"/>
          </p:cNvSpPr>
          <p:nvPr>
            <p:ph idx="1"/>
          </p:nvPr>
        </p:nvSpPr>
        <p:spPr/>
        <p:txBody>
          <a:bodyPr/>
          <a:lstStyle/>
          <a:p>
            <a:r>
              <a:rPr lang="fr-FR" dirty="0" smtClean="0"/>
              <a:t>1/ LE RECOURS A UN MEDECIN </a:t>
            </a:r>
          </a:p>
          <a:p>
            <a:endParaRPr lang="fr-FR" dirty="0"/>
          </a:p>
          <a:p>
            <a:r>
              <a:rPr lang="fr-FR" dirty="0" smtClean="0"/>
              <a:t>2/ LA REDACTION D’UN AVIS OU CERTIFICAT MEDICAL PAR UN MEDECIN</a:t>
            </a:r>
          </a:p>
          <a:p>
            <a:endParaRPr lang="fr-FR" dirty="0"/>
          </a:p>
          <a:p>
            <a:r>
              <a:rPr lang="fr-FR" dirty="0" smtClean="0"/>
              <a:t>3/ LA REDACTION DE L’ARRETE PROVISOIRE D’ADMISSION PAR LE MAIRE </a:t>
            </a:r>
          </a:p>
          <a:p>
            <a:endParaRPr lang="fr-FR" dirty="0"/>
          </a:p>
          <a:p>
            <a:r>
              <a:rPr lang="fr-FR" dirty="0" smtClean="0"/>
              <a:t>4/ LES DESTINATAIRES DE L’ARRETE MAIRE </a:t>
            </a:r>
            <a:endParaRPr lang="fr-FR" dirty="0"/>
          </a:p>
        </p:txBody>
      </p:sp>
    </p:spTree>
    <p:extLst>
      <p:ext uri="{BB962C8B-B14F-4D97-AF65-F5344CB8AC3E}">
        <p14:creationId xmlns:p14="http://schemas.microsoft.com/office/powerpoint/2010/main" val="108478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1/ LE RECOURS A UN MEDECIN</a:t>
            </a:r>
            <a:endParaRPr lang="fr-FR" dirty="0"/>
          </a:p>
        </p:txBody>
      </p:sp>
      <p:sp>
        <p:nvSpPr>
          <p:cNvPr id="3" name="Espace réservé du contenu 2"/>
          <p:cNvSpPr>
            <a:spLocks noGrp="1"/>
          </p:cNvSpPr>
          <p:nvPr>
            <p:ph idx="1"/>
          </p:nvPr>
        </p:nvSpPr>
        <p:spPr>
          <a:xfrm>
            <a:off x="2433095" y="1905000"/>
            <a:ext cx="8915400" cy="3777622"/>
          </a:xfrm>
        </p:spPr>
        <p:txBody>
          <a:bodyPr>
            <a:normAutofit fontScale="92500" lnSpcReduction="10000"/>
          </a:bodyPr>
          <a:lstStyle/>
          <a:p>
            <a:r>
              <a:rPr lang="fr-FR" dirty="0" smtClean="0"/>
              <a:t>Le maire doit solliciter un médecin afin de constater les troubles de la personne, si besoin, en utilisant son pouvoir de réquisition. </a:t>
            </a:r>
          </a:p>
          <a:p>
            <a:endParaRPr lang="fr-FR" dirty="0"/>
          </a:p>
          <a:p>
            <a:r>
              <a:rPr lang="fr-FR" dirty="0" smtClean="0"/>
              <a:t>Ce peut être :</a:t>
            </a:r>
          </a:p>
          <a:p>
            <a:pPr lvl="1"/>
            <a:r>
              <a:rPr lang="fr-FR" dirty="0"/>
              <a:t>Le médecin traitant de la personne</a:t>
            </a:r>
          </a:p>
          <a:p>
            <a:pPr lvl="1"/>
            <a:r>
              <a:rPr lang="fr-FR" dirty="0"/>
              <a:t>Un médecin généraliste</a:t>
            </a:r>
          </a:p>
          <a:p>
            <a:pPr lvl="1"/>
            <a:r>
              <a:rPr lang="fr-FR" dirty="0"/>
              <a:t>Un urgentiste</a:t>
            </a:r>
          </a:p>
          <a:p>
            <a:pPr lvl="1"/>
            <a:r>
              <a:rPr lang="fr-FR" dirty="0"/>
              <a:t>Un psychiatre n’appartenant pas à l’établissement </a:t>
            </a:r>
            <a:r>
              <a:rPr lang="fr-FR" dirty="0"/>
              <a:t>d’accueil. L’établissement d’accueil est celui dans lequel le patient est pris en charge.</a:t>
            </a:r>
            <a:endParaRPr lang="fr-FR" dirty="0"/>
          </a:p>
          <a:p>
            <a:endParaRPr lang="fr-FR" dirty="0"/>
          </a:p>
          <a:p>
            <a:r>
              <a:rPr lang="fr-FR" dirty="0" smtClean="0"/>
              <a:t>Cependant, un médecin généraliste de l’établissement d’accueil est habilité à rédiger un certificat médical d’admission.</a:t>
            </a:r>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smtClean="0"/>
          </a:p>
          <a:p>
            <a:pPr lvl="1"/>
            <a:endParaRPr lang="fr-FR" dirty="0"/>
          </a:p>
          <a:p>
            <a:pPr lvl="1"/>
            <a:endParaRPr lang="fr-FR" dirty="0"/>
          </a:p>
        </p:txBody>
      </p:sp>
    </p:spTree>
    <p:extLst>
      <p:ext uri="{BB962C8B-B14F-4D97-AF65-F5344CB8AC3E}">
        <p14:creationId xmlns:p14="http://schemas.microsoft.com/office/powerpoint/2010/main" val="3412594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2/ LE CERTIFICAT OU AVIS MEDICAL</a:t>
            </a:r>
            <a:endParaRPr lang="fr-FR" dirty="0"/>
          </a:p>
        </p:txBody>
      </p:sp>
      <p:sp>
        <p:nvSpPr>
          <p:cNvPr id="3" name="Espace réservé du contenu 2"/>
          <p:cNvSpPr>
            <a:spLocks noGrp="1"/>
          </p:cNvSpPr>
          <p:nvPr>
            <p:ph idx="1"/>
          </p:nvPr>
        </p:nvSpPr>
        <p:spPr>
          <a:xfrm>
            <a:off x="2207941" y="1538868"/>
            <a:ext cx="9296671" cy="4372354"/>
          </a:xfrm>
        </p:spPr>
        <p:txBody>
          <a:bodyPr>
            <a:normAutofit fontScale="92500" lnSpcReduction="20000"/>
          </a:bodyPr>
          <a:lstStyle/>
          <a:p>
            <a:r>
              <a:rPr lang="fr-FR" dirty="0" smtClean="0"/>
              <a:t>Le certificat médical doit être dactylographié, précis et motivé. Il est rédigé après  l’examen de la personne par le médecin.</a:t>
            </a:r>
          </a:p>
          <a:p>
            <a:endParaRPr lang="fr-FR" dirty="0" smtClean="0"/>
          </a:p>
          <a:p>
            <a:r>
              <a:rPr lang="fr-FR" dirty="0"/>
              <a:t> </a:t>
            </a:r>
            <a:r>
              <a:rPr lang="fr-FR" dirty="0" smtClean="0"/>
              <a:t>Le certificat médical doit comporter impérativement les indications suivantes :</a:t>
            </a:r>
          </a:p>
          <a:p>
            <a:pPr lvl="1"/>
            <a:r>
              <a:rPr lang="fr-FR" dirty="0" smtClean="0"/>
              <a:t>Référence à l’article L.3213-2 du CSP ;</a:t>
            </a:r>
          </a:p>
          <a:p>
            <a:pPr lvl="1"/>
            <a:r>
              <a:rPr lang="fr-FR" dirty="0" smtClean="0"/>
              <a:t>Les circonstances qui ont nécessité son intervention ;</a:t>
            </a:r>
          </a:p>
          <a:p>
            <a:pPr lvl="1"/>
            <a:r>
              <a:rPr lang="fr-FR" dirty="0" smtClean="0"/>
              <a:t>Le comportement de la personne qui révèle des troubles mentaux ;</a:t>
            </a:r>
          </a:p>
          <a:p>
            <a:pPr lvl="1"/>
            <a:r>
              <a:rPr lang="fr-FR" dirty="0" smtClean="0"/>
              <a:t>Les éléments cliniques indiquant la nécessité de soins ;</a:t>
            </a:r>
          </a:p>
          <a:p>
            <a:pPr lvl="1"/>
            <a:r>
              <a:rPr lang="fr-FR" dirty="0" smtClean="0"/>
              <a:t>Les date et heure du jour de l’examen ;</a:t>
            </a:r>
          </a:p>
          <a:p>
            <a:pPr lvl="1"/>
            <a:r>
              <a:rPr lang="fr-FR" dirty="0" smtClean="0"/>
              <a:t>La signature précédée des coordonnées exactes du médecin.</a:t>
            </a:r>
          </a:p>
          <a:p>
            <a:pPr marL="457200" lvl="1" indent="0">
              <a:buNone/>
            </a:pPr>
            <a:endParaRPr lang="fr-FR" dirty="0" smtClean="0"/>
          </a:p>
          <a:p>
            <a:r>
              <a:rPr lang="fr-FR" dirty="0"/>
              <a:t> </a:t>
            </a:r>
            <a:r>
              <a:rPr lang="fr-FR" dirty="0" smtClean="0"/>
              <a:t>L’avis médical est rédigé sans que le médecin puisse réaliser l’examen médical de la personne</a:t>
            </a:r>
            <a:r>
              <a:rPr lang="fr-FR" dirty="0"/>
              <a:t>. Il dispose d’une force probante moins efficace mais peut néanmoins fonder l’arrêté provisoire d’admission. </a:t>
            </a:r>
          </a:p>
        </p:txBody>
      </p:sp>
    </p:spTree>
    <p:extLst>
      <p:ext uri="{BB962C8B-B14F-4D97-AF65-F5344CB8AC3E}">
        <p14:creationId xmlns:p14="http://schemas.microsoft.com/office/powerpoint/2010/main" val="2707533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3/ L’ARRETE PROVISOIRE D’ADMISSION DU MAIRE</a:t>
            </a:r>
            <a:endParaRPr lang="fr-FR" dirty="0"/>
          </a:p>
        </p:txBody>
      </p:sp>
      <p:sp>
        <p:nvSpPr>
          <p:cNvPr id="3" name="Espace réservé du contenu 2"/>
          <p:cNvSpPr>
            <a:spLocks noGrp="1"/>
          </p:cNvSpPr>
          <p:nvPr>
            <p:ph idx="1"/>
          </p:nvPr>
        </p:nvSpPr>
        <p:spPr>
          <a:xfrm>
            <a:off x="2018923" y="1783534"/>
            <a:ext cx="10013131" cy="4843604"/>
          </a:xfrm>
        </p:spPr>
        <p:txBody>
          <a:bodyPr>
            <a:normAutofit fontScale="70000" lnSpcReduction="20000"/>
          </a:bodyPr>
          <a:lstStyle/>
          <a:p>
            <a:r>
              <a:rPr lang="fr-FR" dirty="0" smtClean="0">
                <a:solidFill>
                  <a:schemeClr val="tx1"/>
                </a:solidFill>
              </a:rPr>
              <a:t>Il est nécessaire de se référer aux textes du Code de la Santé </a:t>
            </a:r>
            <a:r>
              <a:rPr lang="fr-FR" sz="1900" dirty="0">
                <a:solidFill>
                  <a:schemeClr val="tx1"/>
                </a:solidFill>
              </a:rPr>
              <a:t>Publique (notamment les articles L. 3213-1 et L. 3213-2) </a:t>
            </a:r>
            <a:r>
              <a:rPr lang="fr-FR" dirty="0" smtClean="0">
                <a:solidFill>
                  <a:schemeClr val="tx1"/>
                </a:solidFill>
              </a:rPr>
              <a:t>en visant l’avis ou le certificat médical sur lequel le maire doit s’appuyer pour prendre la mesure en décrivant les faits justifiant l’admission.</a:t>
            </a:r>
          </a:p>
          <a:p>
            <a:endParaRPr lang="fr-FR" dirty="0"/>
          </a:p>
          <a:p>
            <a:r>
              <a:rPr lang="fr-FR" dirty="0" smtClean="0"/>
              <a:t>Il </a:t>
            </a:r>
            <a:r>
              <a:rPr lang="fr-FR" sz="1900" dirty="0"/>
              <a:t>doit indiquer impérativement :</a:t>
            </a:r>
          </a:p>
          <a:p>
            <a:pPr lvl="1"/>
            <a:r>
              <a:rPr lang="fr-FR" dirty="0" smtClean="0"/>
              <a:t>Le nom de l’établissement </a:t>
            </a:r>
            <a:r>
              <a:rPr lang="fr-FR" dirty="0"/>
              <a:t>de santé accueillant le patient dans le premier article de l’arrêté ;</a:t>
            </a:r>
          </a:p>
          <a:p>
            <a:pPr lvl="1"/>
            <a:r>
              <a:rPr lang="fr-FR" dirty="0"/>
              <a:t>Les voies de </a:t>
            </a:r>
            <a:r>
              <a:rPr lang="fr-FR" dirty="0" smtClean="0"/>
              <a:t>recours </a:t>
            </a:r>
            <a:r>
              <a:rPr lang="fr-FR" dirty="0"/>
              <a:t>ouvertes au patient, à savoir le Juge des Libertés et de la Détention du Tribunal Judiciaire compétent ;</a:t>
            </a:r>
          </a:p>
          <a:p>
            <a:pPr lvl="1"/>
            <a:r>
              <a:rPr lang="fr-FR" dirty="0"/>
              <a:t>La date et l’heure de la rédaction de l’acte ;</a:t>
            </a:r>
          </a:p>
          <a:p>
            <a:pPr lvl="1"/>
            <a:r>
              <a:rPr lang="fr-FR" dirty="0"/>
              <a:t>L’identité du signataire et sa qualité (nom, fonction, signature lisible et cachet de la mairie). La personne signataire doit impérativement être habilitée, s’il ne s’agit pas du maire, un document attestant une délégation de signature doit être joint.</a:t>
            </a:r>
          </a:p>
          <a:p>
            <a:pPr lvl="1"/>
            <a:r>
              <a:rPr lang="fr-FR" dirty="0"/>
              <a:t>L’identification de la commune (dans l’entête de l’arrêté)</a:t>
            </a:r>
          </a:p>
          <a:p>
            <a:pPr lvl="1"/>
            <a:r>
              <a:rPr lang="fr-FR" dirty="0"/>
              <a:t>L’identité du patient (nom, prénom, date et lieu de naissance et domiciliation)</a:t>
            </a:r>
          </a:p>
          <a:p>
            <a:pPr lvl="1"/>
            <a:r>
              <a:rPr lang="fr-FR" dirty="0"/>
              <a:t>Les faits ayant conduit à l’hospitalisation</a:t>
            </a:r>
          </a:p>
          <a:p>
            <a:pPr marL="0" indent="0">
              <a:buNone/>
            </a:pPr>
            <a:endParaRPr lang="fr-FR" dirty="0"/>
          </a:p>
          <a:p>
            <a:r>
              <a:rPr lang="fr-FR" dirty="0" smtClean="0"/>
              <a:t> ATTENTION : l’arrêté municipal doit s’appuyer sur un certificat/avis médical qui doit donc </a:t>
            </a:r>
            <a:r>
              <a:rPr lang="fr-FR" b="1" u="sng" dirty="0" smtClean="0"/>
              <a:t>être établi antérieurement à cet acte.</a:t>
            </a:r>
          </a:p>
          <a:p>
            <a:pPr marL="0" indent="0">
              <a:buNone/>
            </a:pPr>
            <a:endParaRPr lang="fr-FR" dirty="0"/>
          </a:p>
          <a:p>
            <a:r>
              <a:rPr lang="fr-FR" dirty="0" smtClean="0"/>
              <a:t>RAPPEL : La mesure de soins psychiatriques sans consentement débute dès lors que le Maire a pris un arrêté d’admission provisoire. </a:t>
            </a:r>
          </a:p>
        </p:txBody>
      </p:sp>
    </p:spTree>
    <p:extLst>
      <p:ext uri="{BB962C8B-B14F-4D97-AF65-F5344CB8AC3E}">
        <p14:creationId xmlns:p14="http://schemas.microsoft.com/office/powerpoint/2010/main" val="1870082662"/>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336</TotalTime>
  <Words>1078</Words>
  <Application>Microsoft Office PowerPoint</Application>
  <PresentationFormat>Personnalisé</PresentationFormat>
  <Paragraphs>114</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Brin</vt:lpstr>
      <vt:lpstr>Soins Psychiatriques Sans Consentement</vt:lpstr>
      <vt:lpstr>SOMMAIRE</vt:lpstr>
      <vt:lpstr>Préambule</vt:lpstr>
      <vt:lpstr>Soins psychiatriques sur décision du directeur de l’établissement d’accueil (SDDE)</vt:lpstr>
      <vt:lpstr>Soins psychiatriques sur décision du représentant de l’Etat </vt:lpstr>
      <vt:lpstr>La procédure d’admission </vt:lpstr>
      <vt:lpstr>1/ LE RECOURS A UN MEDECIN</vt:lpstr>
      <vt:lpstr>2/ LE CERTIFICAT OU AVIS MEDICAL</vt:lpstr>
      <vt:lpstr>3/ L’ARRETE PROVISOIRE D’ADMISSION DU MAIRE</vt:lpstr>
      <vt:lpstr>4/ LES DESTINATAIRES DE L’ARRETE PROVISOIRE DU MAIRE</vt:lpstr>
      <vt:lpstr>LES TEXTES EN VIGUEUR</vt:lpstr>
      <vt:lpstr>SUITES DE LA PROCEDURE</vt:lpstr>
    </vt:vector>
  </TitlesOfParts>
  <Company>ARS HDF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Soins Psychiatriques Sans Consentement</dc:title>
  <dc:creator>EEOUAFAH, Noriane</dc:creator>
  <cp:lastModifiedBy>RABEI Nassima</cp:lastModifiedBy>
  <cp:revision>36</cp:revision>
  <dcterms:created xsi:type="dcterms:W3CDTF">2020-07-02T11:01:20Z</dcterms:created>
  <dcterms:modified xsi:type="dcterms:W3CDTF">2020-07-09T15:36:32Z</dcterms:modified>
</cp:coreProperties>
</file>