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7" r:id="rId2"/>
    <p:sldId id="256" r:id="rId3"/>
    <p:sldId id="258" r:id="rId4"/>
    <p:sldId id="259" r:id="rId5"/>
    <p:sldId id="260" r:id="rId6"/>
    <p:sldId id="267" r:id="rId7"/>
    <p:sldId id="261" r:id="rId8"/>
    <p:sldId id="265" r:id="rId9"/>
    <p:sldId id="266" r:id="rId10"/>
    <p:sldId id="262" r:id="rId11"/>
    <p:sldId id="263" r:id="rId12"/>
    <p:sldId id="264"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solidFill>
                  <a:srgbClr val="002060"/>
                </a:solidFill>
              </a:defRPr>
            </a:pPr>
            <a:r>
              <a:rPr lang="en-US" dirty="0" err="1" smtClean="0">
                <a:solidFill>
                  <a:srgbClr val="002060"/>
                </a:solidFill>
              </a:rPr>
              <a:t>Répartition</a:t>
            </a:r>
            <a:r>
              <a:rPr lang="en-US" baseline="0" dirty="0" smtClean="0">
                <a:solidFill>
                  <a:srgbClr val="002060"/>
                </a:solidFill>
              </a:rPr>
              <a:t> des </a:t>
            </a:r>
            <a:r>
              <a:rPr lang="en-US" baseline="0" dirty="0" err="1" smtClean="0">
                <a:solidFill>
                  <a:srgbClr val="002060"/>
                </a:solidFill>
              </a:rPr>
              <a:t>délivrances</a:t>
            </a:r>
            <a:endParaRPr lang="en-US" dirty="0">
              <a:solidFill>
                <a:srgbClr val="002060"/>
              </a:solidFill>
            </a:endParaRPr>
          </a:p>
        </c:rich>
      </c:tx>
      <c:layout/>
      <c:overlay val="0"/>
      <c:spPr>
        <a:ln>
          <a:solidFill>
            <a:srgbClr val="0000FF"/>
          </a:solidFill>
        </a:ln>
      </c:spPr>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5.0818270662958354E-2"/>
          <c:y val="6.9780312475568554E-2"/>
          <c:w val="0.59800864875654114"/>
          <c:h val="0.81264015932386113"/>
        </c:manualLayout>
      </c:layout>
      <c:pie3DChart>
        <c:varyColors val="1"/>
        <c:ser>
          <c:idx val="0"/>
          <c:order val="0"/>
          <c:tx>
            <c:strRef>
              <c:f>Feuil1!$B$1</c:f>
              <c:strCache>
                <c:ptCount val="1"/>
                <c:pt idx="0">
                  <c:v>Pourcentage par service</c:v>
                </c:pt>
              </c:strCache>
            </c:strRef>
          </c:tx>
          <c:dPt>
            <c:idx val="0"/>
            <c:bubble3D val="0"/>
            <c:spPr>
              <a:solidFill>
                <a:srgbClr val="FF0000"/>
              </a:solidFill>
            </c:spPr>
          </c:dPt>
          <c:dPt>
            <c:idx val="1"/>
            <c:bubble3D val="0"/>
            <c:spPr>
              <a:solidFill>
                <a:srgbClr val="0066FF"/>
              </a:solidFill>
            </c:spPr>
          </c:dPt>
          <c:dPt>
            <c:idx val="2"/>
            <c:bubble3D val="0"/>
            <c:spPr>
              <a:solidFill>
                <a:srgbClr val="00B050"/>
              </a:solidFill>
            </c:spPr>
          </c:dPt>
          <c:dPt>
            <c:idx val="3"/>
            <c:bubble3D val="0"/>
            <c:spPr>
              <a:solidFill>
                <a:srgbClr val="FFC000"/>
              </a:solidFill>
            </c:spPr>
          </c:dPt>
          <c:cat>
            <c:strRef>
              <c:f>Feuil1!$A$2:$A$8</c:f>
              <c:strCache>
                <c:ptCount val="7"/>
                <c:pt idx="0">
                  <c:v>Med.Poly </c:v>
                </c:pt>
                <c:pt idx="1">
                  <c:v>USC </c:v>
                </c:pt>
                <c:pt idx="2">
                  <c:v>Med Cardio </c:v>
                </c:pt>
                <c:pt idx="3">
                  <c:v>USSR </c:v>
                </c:pt>
                <c:pt idx="4">
                  <c:v>Urgences </c:v>
                </c:pt>
                <c:pt idx="5">
                  <c:v>LISP </c:v>
                </c:pt>
                <c:pt idx="6">
                  <c:v>SMUR </c:v>
                </c:pt>
              </c:strCache>
            </c:strRef>
          </c:cat>
          <c:val>
            <c:numRef>
              <c:f>Feuil1!$B$2:$B$8</c:f>
              <c:numCache>
                <c:formatCode>0.00%</c:formatCode>
                <c:ptCount val="7"/>
                <c:pt idx="0">
                  <c:v>0.38190000000000002</c:v>
                </c:pt>
                <c:pt idx="1">
                  <c:v>0.27389999999999998</c:v>
                </c:pt>
                <c:pt idx="2">
                  <c:v>0.1459</c:v>
                </c:pt>
                <c:pt idx="3">
                  <c:v>9.0499999999999997E-2</c:v>
                </c:pt>
                <c:pt idx="4">
                  <c:v>5.5300000000000002E-2</c:v>
                </c:pt>
                <c:pt idx="5">
                  <c:v>3.0200000000000001E-2</c:v>
                </c:pt>
                <c:pt idx="6">
                  <c:v>2.5000000000000001E-3</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66377346961448724"/>
          <c:y val="0.18471070086862776"/>
          <c:w val="0.3182906701515274"/>
          <c:h val="0.52398936126438622"/>
        </c:manualLayout>
      </c:layout>
      <c:overlay val="0"/>
      <c:spPr>
        <a:noFill/>
      </c:spPr>
      <c:txPr>
        <a:bodyPr/>
        <a:lstStyle/>
        <a:p>
          <a:pPr>
            <a:defRPr sz="1400" b="1" baseline="0"/>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err="1" smtClean="0"/>
              <a:t>Répartition</a:t>
            </a:r>
            <a:r>
              <a:rPr lang="en-US" baseline="0" dirty="0" smtClean="0"/>
              <a:t> des </a:t>
            </a:r>
            <a:r>
              <a:rPr lang="en-US" baseline="0" dirty="0" err="1" smtClean="0"/>
              <a:t>délivrances</a:t>
            </a:r>
            <a:endParaRPr lang="en-US" dirty="0"/>
          </a:p>
        </c:rich>
      </c:tx>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5.0818270662958354E-2"/>
          <c:y val="6.9780312475568554E-2"/>
          <c:w val="0.59800864875654114"/>
          <c:h val="0.81264015932386113"/>
        </c:manualLayout>
      </c:layout>
      <c:pie3DChart>
        <c:varyColors val="1"/>
        <c:dLbls>
          <c:showLegendKey val="0"/>
          <c:showVal val="0"/>
          <c:showCatName val="0"/>
          <c:showSerName val="0"/>
          <c:showPercent val="0"/>
          <c:showBubbleSize val="0"/>
          <c:showLeaderLines val="1"/>
        </c:dLbls>
      </c:pie3DChart>
    </c:plotArea>
    <c:legend>
      <c:legendPos val="r"/>
      <c:layout>
        <c:manualLayout>
          <c:xMode val="edge"/>
          <c:yMode val="edge"/>
          <c:x val="0.66377346961448724"/>
          <c:y val="0.18471070086862776"/>
          <c:w val="0.3182906701515274"/>
          <c:h val="0.52398936126438622"/>
        </c:manualLayout>
      </c:layout>
      <c:overlay val="0"/>
      <c:spPr>
        <a:noFill/>
      </c:spPr>
      <c:txPr>
        <a:bodyPr/>
        <a:lstStyle/>
        <a:p>
          <a:pPr>
            <a:defRPr sz="1400" b="1" baseline="0"/>
          </a:pPr>
          <a:endParaRPr lang="fr-FR"/>
        </a:p>
      </c:txPr>
    </c:legend>
    <c:plotVisOnly val="1"/>
    <c:dispBlanksAs val="gap"/>
    <c:showDLblsOverMax val="0"/>
  </c:chart>
  <c:txPr>
    <a:bodyPr/>
    <a:lstStyle/>
    <a:p>
      <a:pPr>
        <a:defRPr sz="1800"/>
      </a:pPr>
      <a:endParaRPr lang="fr-FR"/>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F0634E7B-AAA9-4D12-979B-3A0232C2A5C3}" type="datetimeFigureOut">
              <a:rPr lang="fr-FR" smtClean="0"/>
              <a:t>07/11/2017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66AA8CE-0B52-418A-A316-FD81B5A7EED9}" type="slidenum">
              <a:rPr lang="fr-FR" smtClean="0"/>
              <a:t>‹N°›</a:t>
            </a:fld>
            <a:endParaRPr lang="fr-FR"/>
          </a:p>
        </p:txBody>
      </p:sp>
    </p:spTree>
    <p:extLst>
      <p:ext uri="{BB962C8B-B14F-4D97-AF65-F5344CB8AC3E}">
        <p14:creationId xmlns:p14="http://schemas.microsoft.com/office/powerpoint/2010/main" val="1881012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0634E7B-AAA9-4D12-979B-3A0232C2A5C3}" type="datetimeFigureOut">
              <a:rPr lang="fr-FR" smtClean="0"/>
              <a:t>07/11/2017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66AA8CE-0B52-418A-A316-FD81B5A7EED9}" type="slidenum">
              <a:rPr lang="fr-FR" smtClean="0"/>
              <a:t>‹N°›</a:t>
            </a:fld>
            <a:endParaRPr lang="fr-FR"/>
          </a:p>
        </p:txBody>
      </p:sp>
    </p:spTree>
    <p:extLst>
      <p:ext uri="{BB962C8B-B14F-4D97-AF65-F5344CB8AC3E}">
        <p14:creationId xmlns:p14="http://schemas.microsoft.com/office/powerpoint/2010/main" val="694230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0634E7B-AAA9-4D12-979B-3A0232C2A5C3}" type="datetimeFigureOut">
              <a:rPr lang="fr-FR" smtClean="0"/>
              <a:t>07/11/2017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66AA8CE-0B52-418A-A316-FD81B5A7EED9}" type="slidenum">
              <a:rPr lang="fr-FR" smtClean="0"/>
              <a:t>‹N°›</a:t>
            </a:fld>
            <a:endParaRPr lang="fr-FR"/>
          </a:p>
        </p:txBody>
      </p:sp>
    </p:spTree>
    <p:extLst>
      <p:ext uri="{BB962C8B-B14F-4D97-AF65-F5344CB8AC3E}">
        <p14:creationId xmlns:p14="http://schemas.microsoft.com/office/powerpoint/2010/main" val="919175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0634E7B-AAA9-4D12-979B-3A0232C2A5C3}" type="datetimeFigureOut">
              <a:rPr lang="fr-FR" smtClean="0"/>
              <a:t>07/11/2017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66AA8CE-0B52-418A-A316-FD81B5A7EED9}" type="slidenum">
              <a:rPr lang="fr-FR" smtClean="0"/>
              <a:t>‹N°›</a:t>
            </a:fld>
            <a:endParaRPr lang="fr-FR"/>
          </a:p>
        </p:txBody>
      </p:sp>
    </p:spTree>
    <p:extLst>
      <p:ext uri="{BB962C8B-B14F-4D97-AF65-F5344CB8AC3E}">
        <p14:creationId xmlns:p14="http://schemas.microsoft.com/office/powerpoint/2010/main" val="802207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F0634E7B-AAA9-4D12-979B-3A0232C2A5C3}" type="datetimeFigureOut">
              <a:rPr lang="fr-FR" smtClean="0"/>
              <a:t>07/11/2017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66AA8CE-0B52-418A-A316-FD81B5A7EED9}" type="slidenum">
              <a:rPr lang="fr-FR" smtClean="0"/>
              <a:t>‹N°›</a:t>
            </a:fld>
            <a:endParaRPr lang="fr-FR"/>
          </a:p>
        </p:txBody>
      </p:sp>
    </p:spTree>
    <p:extLst>
      <p:ext uri="{BB962C8B-B14F-4D97-AF65-F5344CB8AC3E}">
        <p14:creationId xmlns:p14="http://schemas.microsoft.com/office/powerpoint/2010/main" val="2039135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0634E7B-AAA9-4D12-979B-3A0232C2A5C3}" type="datetimeFigureOut">
              <a:rPr lang="fr-FR" smtClean="0"/>
              <a:t>07/11/2017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66AA8CE-0B52-418A-A316-FD81B5A7EED9}" type="slidenum">
              <a:rPr lang="fr-FR" smtClean="0"/>
              <a:t>‹N°›</a:t>
            </a:fld>
            <a:endParaRPr lang="fr-FR"/>
          </a:p>
        </p:txBody>
      </p:sp>
    </p:spTree>
    <p:extLst>
      <p:ext uri="{BB962C8B-B14F-4D97-AF65-F5344CB8AC3E}">
        <p14:creationId xmlns:p14="http://schemas.microsoft.com/office/powerpoint/2010/main" val="1009701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F0634E7B-AAA9-4D12-979B-3A0232C2A5C3}" type="datetimeFigureOut">
              <a:rPr lang="fr-FR" smtClean="0"/>
              <a:t>07/11/2017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66AA8CE-0B52-418A-A316-FD81B5A7EED9}" type="slidenum">
              <a:rPr lang="fr-FR" smtClean="0"/>
              <a:t>‹N°›</a:t>
            </a:fld>
            <a:endParaRPr lang="fr-FR"/>
          </a:p>
        </p:txBody>
      </p:sp>
    </p:spTree>
    <p:extLst>
      <p:ext uri="{BB962C8B-B14F-4D97-AF65-F5344CB8AC3E}">
        <p14:creationId xmlns:p14="http://schemas.microsoft.com/office/powerpoint/2010/main" val="2378127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F0634E7B-AAA9-4D12-979B-3A0232C2A5C3}" type="datetimeFigureOut">
              <a:rPr lang="fr-FR" smtClean="0"/>
              <a:t>07/11/2017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66AA8CE-0B52-418A-A316-FD81B5A7EED9}" type="slidenum">
              <a:rPr lang="fr-FR" smtClean="0"/>
              <a:t>‹N°›</a:t>
            </a:fld>
            <a:endParaRPr lang="fr-FR"/>
          </a:p>
        </p:txBody>
      </p:sp>
    </p:spTree>
    <p:extLst>
      <p:ext uri="{BB962C8B-B14F-4D97-AF65-F5344CB8AC3E}">
        <p14:creationId xmlns:p14="http://schemas.microsoft.com/office/powerpoint/2010/main" val="4212334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0634E7B-AAA9-4D12-979B-3A0232C2A5C3}" type="datetimeFigureOut">
              <a:rPr lang="fr-FR" smtClean="0"/>
              <a:t>07/11/2017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66AA8CE-0B52-418A-A316-FD81B5A7EED9}" type="slidenum">
              <a:rPr lang="fr-FR" smtClean="0"/>
              <a:t>‹N°›</a:t>
            </a:fld>
            <a:endParaRPr lang="fr-FR"/>
          </a:p>
        </p:txBody>
      </p:sp>
    </p:spTree>
    <p:extLst>
      <p:ext uri="{BB962C8B-B14F-4D97-AF65-F5344CB8AC3E}">
        <p14:creationId xmlns:p14="http://schemas.microsoft.com/office/powerpoint/2010/main" val="1407719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0634E7B-AAA9-4D12-979B-3A0232C2A5C3}" type="datetimeFigureOut">
              <a:rPr lang="fr-FR" smtClean="0"/>
              <a:t>07/11/2017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66AA8CE-0B52-418A-A316-FD81B5A7EED9}" type="slidenum">
              <a:rPr lang="fr-FR" smtClean="0"/>
              <a:t>‹N°›</a:t>
            </a:fld>
            <a:endParaRPr lang="fr-FR"/>
          </a:p>
        </p:txBody>
      </p:sp>
    </p:spTree>
    <p:extLst>
      <p:ext uri="{BB962C8B-B14F-4D97-AF65-F5344CB8AC3E}">
        <p14:creationId xmlns:p14="http://schemas.microsoft.com/office/powerpoint/2010/main" val="466271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0634E7B-AAA9-4D12-979B-3A0232C2A5C3}" type="datetimeFigureOut">
              <a:rPr lang="fr-FR" smtClean="0"/>
              <a:t>07/11/2017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66AA8CE-0B52-418A-A316-FD81B5A7EED9}" type="slidenum">
              <a:rPr lang="fr-FR" smtClean="0"/>
              <a:t>‹N°›</a:t>
            </a:fld>
            <a:endParaRPr lang="fr-FR"/>
          </a:p>
        </p:txBody>
      </p:sp>
    </p:spTree>
    <p:extLst>
      <p:ext uri="{BB962C8B-B14F-4D97-AF65-F5344CB8AC3E}">
        <p14:creationId xmlns:p14="http://schemas.microsoft.com/office/powerpoint/2010/main" val="636175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634E7B-AAA9-4D12-979B-3A0232C2A5C3}" type="datetimeFigureOut">
              <a:rPr lang="fr-FR" smtClean="0"/>
              <a:t>07/11/2017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6AA8CE-0B52-418A-A316-FD81B5A7EED9}" type="slidenum">
              <a:rPr lang="fr-FR" smtClean="0"/>
              <a:t>‹N°›</a:t>
            </a:fld>
            <a:endParaRPr lang="fr-FR"/>
          </a:p>
        </p:txBody>
      </p:sp>
    </p:spTree>
    <p:extLst>
      <p:ext uri="{BB962C8B-B14F-4D97-AF65-F5344CB8AC3E}">
        <p14:creationId xmlns:p14="http://schemas.microsoft.com/office/powerpoint/2010/main" val="4008911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
        <p:nvSpPr>
          <p:cNvPr id="5" name="ZoneTexte 4"/>
          <p:cNvSpPr txBox="1"/>
          <p:nvPr/>
        </p:nvSpPr>
        <p:spPr>
          <a:xfrm>
            <a:off x="377776" y="5439"/>
            <a:ext cx="8352928" cy="5893921"/>
          </a:xfrm>
          <a:prstGeom prst="rect">
            <a:avLst/>
          </a:prstGeom>
          <a:noFill/>
        </p:spPr>
        <p:txBody>
          <a:bodyPr wrap="square" rtlCol="0">
            <a:spAutoFit/>
          </a:bodyPr>
          <a:lstStyle/>
          <a:p>
            <a:pPr>
              <a:spcBef>
                <a:spcPct val="50000"/>
              </a:spcBef>
              <a:buFontTx/>
              <a:buNone/>
            </a:pPr>
            <a:endParaRPr lang="en-US" altLang="fr-FR" sz="4800" b="1" dirty="0" smtClean="0">
              <a:solidFill>
                <a:schemeClr val="accent2"/>
              </a:solidFill>
            </a:endParaRPr>
          </a:p>
          <a:p>
            <a:pPr algn="ctr">
              <a:spcBef>
                <a:spcPct val="50000"/>
              </a:spcBef>
              <a:buFontTx/>
              <a:buNone/>
            </a:pPr>
            <a:r>
              <a:rPr lang="en-US" altLang="fr-FR" sz="4800" b="1" dirty="0" smtClean="0">
                <a:solidFill>
                  <a:schemeClr val="accent2"/>
                </a:solidFill>
              </a:rPr>
              <a:t>Suspicion de TACO de grade 4</a:t>
            </a:r>
          </a:p>
          <a:p>
            <a:pPr algn="ctr">
              <a:spcBef>
                <a:spcPct val="50000"/>
              </a:spcBef>
              <a:buFontTx/>
              <a:buNone/>
            </a:pPr>
            <a:r>
              <a:rPr lang="en-US" altLang="fr-FR" sz="4800" b="1" dirty="0" smtClean="0">
                <a:solidFill>
                  <a:schemeClr val="accent2"/>
                </a:solidFill>
              </a:rPr>
              <a:t> </a:t>
            </a:r>
          </a:p>
          <a:p>
            <a:pPr algn="ctr">
              <a:spcBef>
                <a:spcPct val="50000"/>
              </a:spcBef>
              <a:buFontTx/>
              <a:buNone/>
            </a:pPr>
            <a:endParaRPr lang="en-US" altLang="fr-FR" sz="1400" dirty="0" smtClean="0">
              <a:solidFill>
                <a:srgbClr val="0000FF"/>
              </a:solidFill>
            </a:endParaRPr>
          </a:p>
          <a:p>
            <a:pPr algn="ctr">
              <a:spcBef>
                <a:spcPct val="50000"/>
              </a:spcBef>
              <a:buFontTx/>
              <a:buNone/>
            </a:pPr>
            <a:r>
              <a:rPr lang="en-US" altLang="fr-FR" sz="2400" b="1" dirty="0" err="1" smtClean="0">
                <a:solidFill>
                  <a:srgbClr val="0000FF"/>
                </a:solidFill>
              </a:rPr>
              <a:t>Dr</a:t>
            </a:r>
            <a:r>
              <a:rPr lang="en-US" altLang="fr-FR" sz="2400" b="1" dirty="0" smtClean="0">
                <a:solidFill>
                  <a:srgbClr val="0000FF"/>
                </a:solidFill>
              </a:rPr>
              <a:t> B.LAMY</a:t>
            </a:r>
          </a:p>
          <a:p>
            <a:pPr algn="ctr">
              <a:spcBef>
                <a:spcPct val="50000"/>
              </a:spcBef>
              <a:buFontTx/>
              <a:buNone/>
            </a:pPr>
            <a:r>
              <a:rPr lang="en-US" altLang="fr-FR" sz="1600" dirty="0" err="1" smtClean="0">
                <a:solidFill>
                  <a:srgbClr val="0000FF"/>
                </a:solidFill>
                <a:latin typeface="Arial" charset="0"/>
              </a:rPr>
              <a:t>Médecin</a:t>
            </a:r>
            <a:r>
              <a:rPr lang="en-US" altLang="fr-FR" sz="1600" dirty="0" smtClean="0">
                <a:solidFill>
                  <a:srgbClr val="0000FF"/>
                </a:solidFill>
                <a:latin typeface="Arial" charset="0"/>
              </a:rPr>
              <a:t> CRHST de la </a:t>
            </a:r>
            <a:r>
              <a:rPr lang="en-US" altLang="fr-FR" sz="1600" dirty="0" err="1" smtClean="0">
                <a:solidFill>
                  <a:srgbClr val="0000FF"/>
                </a:solidFill>
                <a:latin typeface="Arial" charset="0"/>
              </a:rPr>
              <a:t>Région</a:t>
            </a:r>
            <a:r>
              <a:rPr lang="en-US" altLang="fr-FR" sz="1600" dirty="0" smtClean="0">
                <a:solidFill>
                  <a:srgbClr val="0000FF"/>
                </a:solidFill>
                <a:latin typeface="Arial" charset="0"/>
              </a:rPr>
              <a:t> Bourgogne </a:t>
            </a:r>
            <a:r>
              <a:rPr lang="en-US" altLang="fr-FR" sz="1600" dirty="0" err="1" smtClean="0">
                <a:solidFill>
                  <a:srgbClr val="0000FF"/>
                </a:solidFill>
                <a:latin typeface="Arial" charset="0"/>
              </a:rPr>
              <a:t>Franche</a:t>
            </a:r>
            <a:r>
              <a:rPr lang="en-US" altLang="fr-FR" sz="1600" dirty="0" smtClean="0">
                <a:solidFill>
                  <a:srgbClr val="0000FF"/>
                </a:solidFill>
                <a:latin typeface="Arial" charset="0"/>
              </a:rPr>
              <a:t> </a:t>
            </a:r>
            <a:r>
              <a:rPr lang="en-US" altLang="fr-FR" sz="1600" dirty="0" err="1" smtClean="0">
                <a:solidFill>
                  <a:srgbClr val="0000FF"/>
                </a:solidFill>
                <a:latin typeface="Arial" charset="0"/>
              </a:rPr>
              <a:t>Comté</a:t>
            </a:r>
            <a:endParaRPr lang="en-US" altLang="fr-FR" sz="1600" dirty="0" smtClean="0">
              <a:solidFill>
                <a:srgbClr val="0000FF"/>
              </a:solidFill>
              <a:latin typeface="Arial" charset="0"/>
            </a:endParaRPr>
          </a:p>
          <a:p>
            <a:pPr algn="ctr">
              <a:spcBef>
                <a:spcPct val="50000"/>
              </a:spcBef>
              <a:buFontTx/>
              <a:buNone/>
            </a:pPr>
            <a:endParaRPr lang="en-US" altLang="fr-FR" sz="1600" dirty="0">
              <a:solidFill>
                <a:srgbClr val="0000FF"/>
              </a:solidFill>
              <a:latin typeface="Arial" charset="0"/>
            </a:endParaRPr>
          </a:p>
          <a:p>
            <a:pPr algn="ctr">
              <a:spcBef>
                <a:spcPct val="50000"/>
              </a:spcBef>
              <a:buFontTx/>
              <a:buNone/>
            </a:pPr>
            <a:r>
              <a:rPr lang="en-US" altLang="fr-FR" sz="2000" b="1" dirty="0" err="1" smtClean="0">
                <a:solidFill>
                  <a:srgbClr val="0000FF"/>
                </a:solidFill>
                <a:latin typeface="Arial" charset="0"/>
              </a:rPr>
              <a:t>Actualisation</a:t>
            </a:r>
            <a:r>
              <a:rPr lang="en-US" altLang="fr-FR" sz="2000" b="1" dirty="0" smtClean="0">
                <a:solidFill>
                  <a:srgbClr val="0000FF"/>
                </a:solidFill>
                <a:latin typeface="Arial" charset="0"/>
              </a:rPr>
              <a:t> des </a:t>
            </a:r>
            <a:r>
              <a:rPr lang="en-US" altLang="fr-FR" sz="2000" b="1" dirty="0" err="1" smtClean="0">
                <a:solidFill>
                  <a:srgbClr val="0000FF"/>
                </a:solidFill>
                <a:latin typeface="Arial" charset="0"/>
              </a:rPr>
              <a:t>connaissances</a:t>
            </a:r>
            <a:r>
              <a:rPr lang="en-US" altLang="fr-FR" sz="2000" b="1" dirty="0" smtClean="0">
                <a:solidFill>
                  <a:srgbClr val="0000FF"/>
                </a:solidFill>
                <a:latin typeface="Arial" charset="0"/>
              </a:rPr>
              <a:t> des </a:t>
            </a:r>
            <a:r>
              <a:rPr lang="en-US" altLang="fr-FR" sz="2000" b="1" dirty="0" err="1" smtClean="0">
                <a:solidFill>
                  <a:srgbClr val="0000FF"/>
                </a:solidFill>
                <a:latin typeface="Arial" charset="0"/>
              </a:rPr>
              <a:t>personnels</a:t>
            </a:r>
            <a:r>
              <a:rPr lang="en-US" altLang="fr-FR" sz="2000" b="1" dirty="0" smtClean="0">
                <a:solidFill>
                  <a:srgbClr val="0000FF"/>
                </a:solidFill>
                <a:latin typeface="Arial" charset="0"/>
              </a:rPr>
              <a:t> </a:t>
            </a:r>
            <a:r>
              <a:rPr lang="en-US" altLang="fr-FR" sz="2000" b="1" dirty="0" err="1" smtClean="0">
                <a:solidFill>
                  <a:srgbClr val="0000FF"/>
                </a:solidFill>
                <a:latin typeface="Arial" charset="0"/>
              </a:rPr>
              <a:t>soignants</a:t>
            </a:r>
            <a:endParaRPr lang="en-US" altLang="fr-FR" sz="2000" b="1" dirty="0" smtClean="0">
              <a:solidFill>
                <a:srgbClr val="0000FF"/>
              </a:solidFill>
              <a:latin typeface="Arial" charset="0"/>
            </a:endParaRPr>
          </a:p>
          <a:p>
            <a:pPr algn="ctr">
              <a:spcBef>
                <a:spcPct val="50000"/>
              </a:spcBef>
              <a:buFontTx/>
              <a:buNone/>
            </a:pPr>
            <a:r>
              <a:rPr lang="en-US" altLang="fr-FR" sz="2000" dirty="0" err="1" smtClean="0">
                <a:solidFill>
                  <a:srgbClr val="0000FF"/>
                </a:solidFill>
                <a:latin typeface="Arial" charset="0"/>
              </a:rPr>
              <a:t>Aout</a:t>
            </a:r>
            <a:r>
              <a:rPr lang="en-US" altLang="fr-FR" sz="2000" dirty="0" smtClean="0">
                <a:solidFill>
                  <a:srgbClr val="0000FF"/>
                </a:solidFill>
                <a:latin typeface="Arial" charset="0"/>
              </a:rPr>
              <a:t> 2017</a:t>
            </a:r>
            <a:endParaRPr lang="en-US" altLang="fr-FR" sz="2400" dirty="0" smtClean="0">
              <a:solidFill>
                <a:srgbClr val="0000FF"/>
              </a:solidFill>
              <a:latin typeface="Arial" charset="0"/>
            </a:endParaRPr>
          </a:p>
          <a:p>
            <a:pPr algn="just"/>
            <a:endParaRPr lang="fr-FR" sz="2000" dirty="0">
              <a:solidFill>
                <a:srgbClr val="0033CC"/>
              </a:solidFill>
            </a:endParaRPr>
          </a:p>
        </p:txBody>
      </p:sp>
    </p:spTree>
    <p:extLst>
      <p:ext uri="{BB962C8B-B14F-4D97-AF65-F5344CB8AC3E}">
        <p14:creationId xmlns:p14="http://schemas.microsoft.com/office/powerpoint/2010/main" val="33870564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
        <p:nvSpPr>
          <p:cNvPr id="4" name="Rectangle 3"/>
          <p:cNvSpPr/>
          <p:nvPr/>
        </p:nvSpPr>
        <p:spPr>
          <a:xfrm>
            <a:off x="467544" y="404664"/>
            <a:ext cx="8352928" cy="4524315"/>
          </a:xfrm>
          <a:prstGeom prst="rect">
            <a:avLst/>
          </a:prstGeom>
        </p:spPr>
        <p:txBody>
          <a:bodyPr wrap="square">
            <a:spAutoFit/>
          </a:bodyPr>
          <a:lstStyle/>
          <a:p>
            <a:pPr lvl="0"/>
            <a:r>
              <a:rPr lang="fr-FR" b="1" dirty="0" smtClean="0"/>
              <a:t>Décès </a:t>
            </a:r>
            <a:r>
              <a:rPr lang="fr-FR" b="1" dirty="0"/>
              <a:t>post-transfusionnels d’imputabilité possible, probable ou certaine, 2016</a:t>
            </a:r>
          </a:p>
          <a:p>
            <a:r>
              <a:rPr lang="fr-FR" b="1" u="sng" dirty="0"/>
              <a:t>Cas n° 1 : Œdème de surcharge post-transfusionnel (TACO), imputabilité possible</a:t>
            </a:r>
            <a:endParaRPr lang="fr-FR" dirty="0"/>
          </a:p>
          <a:p>
            <a:r>
              <a:rPr lang="fr-FR" dirty="0"/>
              <a:t>Patient âgé de 90 ans, suivi pour </a:t>
            </a:r>
            <a:r>
              <a:rPr lang="fr-FR" dirty="0" err="1"/>
              <a:t>sydrome</a:t>
            </a:r>
            <a:r>
              <a:rPr lang="fr-FR" dirty="0"/>
              <a:t> myélodysplasique en soins </a:t>
            </a:r>
            <a:r>
              <a:rPr lang="fr-FR" dirty="0" err="1"/>
              <a:t>paliatif</a:t>
            </a:r>
            <a:r>
              <a:rPr lang="fr-FR" dirty="0"/>
              <a:t>. Il présentait des antécédents cardiaques (HTA, cardiopathie ischémique, endartériectomie carotidienne) et d’insuffisance rénale chronique (IRC).</a:t>
            </a:r>
          </a:p>
          <a:p>
            <a:r>
              <a:rPr lang="fr-FR" dirty="0"/>
              <a:t>Il a été admis aux urgences pour pneumopathie de la base droite traitée par antibiothérapie et transfusé avec 2 CGR pour anémie mal tolérée à 6,8 g/</a:t>
            </a:r>
            <a:r>
              <a:rPr lang="fr-FR" dirty="0" err="1"/>
              <a:t>dL</a:t>
            </a:r>
            <a:r>
              <a:rPr lang="fr-FR" dirty="0"/>
              <a:t> (après avis du cardiologue et de l’hématologue). La transfusion s’est faite en 5 heures. </a:t>
            </a:r>
          </a:p>
          <a:p>
            <a:r>
              <a:rPr lang="fr-FR" dirty="0"/>
              <a:t>Trois quarts d’heure après la fin de la transfusion, est survenue une aggravation de la dyspnée préexistante mais sans tableau clinique franc d’OAP, avec une légère hypotension dans un contexte apyrétique. La SpO2 a été mesurée à 80 % et l’hémoglobine </a:t>
            </a:r>
            <a:r>
              <a:rPr lang="fr-FR" dirty="0" err="1"/>
              <a:t>post-transfusion</a:t>
            </a:r>
            <a:r>
              <a:rPr lang="fr-FR" dirty="0"/>
              <a:t> à 9 g/</a:t>
            </a:r>
            <a:r>
              <a:rPr lang="fr-FR" dirty="0" err="1"/>
              <a:t>dL</a:t>
            </a:r>
            <a:r>
              <a:rPr lang="fr-FR" dirty="0"/>
              <a:t> ;  la créatinine sanguine à 269 mg/L, la Troponine à 13.4 </a:t>
            </a:r>
            <a:r>
              <a:rPr lang="fr-FR" dirty="0" err="1"/>
              <a:t>microg</a:t>
            </a:r>
            <a:r>
              <a:rPr lang="fr-FR" dirty="0"/>
              <a:t>/L, la bilirubine totale à 33 mg/L (B Libre = 25), la SGOT à 727 UI/L , la SGPT à 436 UI/L et la CRP à 90.mg/L </a:t>
            </a:r>
          </a:p>
          <a:p>
            <a:r>
              <a:rPr lang="fr-FR" dirty="0"/>
              <a:t>Le patient est décédé quelques minutes plus tard dans un tableau de défaillance </a:t>
            </a:r>
            <a:r>
              <a:rPr lang="fr-FR" dirty="0" err="1"/>
              <a:t>multiviscérale</a:t>
            </a:r>
            <a:r>
              <a:rPr lang="fr-FR" dirty="0"/>
              <a:t>. </a:t>
            </a:r>
          </a:p>
        </p:txBody>
      </p:sp>
    </p:spTree>
    <p:extLst>
      <p:ext uri="{BB962C8B-B14F-4D97-AF65-F5344CB8AC3E}">
        <p14:creationId xmlns:p14="http://schemas.microsoft.com/office/powerpoint/2010/main" val="1346781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
        <p:nvSpPr>
          <p:cNvPr id="4" name="Rectangle 3"/>
          <p:cNvSpPr/>
          <p:nvPr/>
        </p:nvSpPr>
        <p:spPr>
          <a:xfrm>
            <a:off x="296175" y="548680"/>
            <a:ext cx="8424936" cy="3970318"/>
          </a:xfrm>
          <a:prstGeom prst="rect">
            <a:avLst/>
          </a:prstGeom>
        </p:spPr>
        <p:txBody>
          <a:bodyPr wrap="square">
            <a:spAutoFit/>
          </a:bodyPr>
          <a:lstStyle/>
          <a:p>
            <a:r>
              <a:rPr lang="fr-FR" b="1" u="sng" dirty="0"/>
              <a:t>Cas n°4 : Œdème de surcharge post-transfusionnel (TACO), imputabilité probable</a:t>
            </a:r>
            <a:endParaRPr lang="fr-FR" dirty="0"/>
          </a:p>
          <a:p>
            <a:r>
              <a:rPr lang="fr-FR" dirty="0"/>
              <a:t>Patiente âgée de 60 ans, suivie pour leucémie aiguë </a:t>
            </a:r>
            <a:r>
              <a:rPr lang="fr-FR" dirty="0" err="1"/>
              <a:t>myeloblastique</a:t>
            </a:r>
            <a:r>
              <a:rPr lang="fr-FR" dirty="0"/>
              <a:t> (LAM6) sous traitement VIDAZA. et hospitalisée au service d’hématologie pour la prise en charge de son aplasie post-chimiothérapie . Elle présentait un antécédent de cancer mammaire bilatéral en rechute, traité par chimio-radiothérapie et mastectomie bilatérale. </a:t>
            </a:r>
          </a:p>
          <a:p>
            <a:r>
              <a:rPr lang="fr-FR" dirty="0"/>
              <a:t>Elle a été transfusée en soirée avec un CGR. 30 minutes après, elle a été retrouvée par l’infirmière en ACR. Le tableau clinque décrit était celui d’un OAP de </a:t>
            </a:r>
            <a:r>
              <a:rPr lang="fr-FR" dirty="0" err="1"/>
              <a:t>surchage</a:t>
            </a:r>
            <a:r>
              <a:rPr lang="fr-FR" dirty="0"/>
              <a:t> massif. La patiente a été récupérée et transférée en réanimation. Un nombre important de solutés avait été administré au cours de la journée avec une balance des entrées/sorties positive (probable état de </a:t>
            </a:r>
            <a:r>
              <a:rPr lang="fr-FR" dirty="0" err="1"/>
              <a:t>sub</a:t>
            </a:r>
            <a:r>
              <a:rPr lang="fr-FR" dirty="0"/>
              <a:t>-OAP pré-transfusionnel). </a:t>
            </a:r>
          </a:p>
          <a:p>
            <a:r>
              <a:rPr lang="fr-FR" dirty="0"/>
              <a:t>L’échographie </a:t>
            </a:r>
            <a:r>
              <a:rPr lang="fr-FR" dirty="0" err="1"/>
              <a:t>transthoracique</a:t>
            </a:r>
            <a:r>
              <a:rPr lang="fr-FR" dirty="0"/>
              <a:t> a montré des pressions du ventricule gauche élevées et une FEVG à 50 %. L’échographie des poumons a mis en évidence un épanchement pleural bilatéral et l’échographie abdominale une ascite de moyenne abondance. </a:t>
            </a:r>
          </a:p>
          <a:p>
            <a:r>
              <a:rPr lang="fr-FR" dirty="0"/>
              <a:t>La patiente est décédée quelques jours plus tard malgré la thérapeutique mise en place.</a:t>
            </a:r>
          </a:p>
        </p:txBody>
      </p:sp>
    </p:spTree>
    <p:extLst>
      <p:ext uri="{BB962C8B-B14F-4D97-AF65-F5344CB8AC3E}">
        <p14:creationId xmlns:p14="http://schemas.microsoft.com/office/powerpoint/2010/main" val="1493273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pic>
        <p:nvPicPr>
          <p:cNvPr id="6" name="Picture 5" descr="th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1" y="404664"/>
            <a:ext cx="2959142" cy="5442100"/>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4932040" y="2160151"/>
            <a:ext cx="3744416" cy="1323439"/>
          </a:xfrm>
          <a:prstGeom prst="rect">
            <a:avLst/>
          </a:prstGeom>
          <a:noFill/>
        </p:spPr>
        <p:txBody>
          <a:bodyPr wrap="square" rtlCol="0">
            <a:spAutoFit/>
          </a:bodyPr>
          <a:lstStyle/>
          <a:p>
            <a:r>
              <a:rPr lang="fr-FR" sz="4000" b="1" dirty="0" smtClean="0"/>
              <a:t>Merci de votre attention</a:t>
            </a:r>
            <a:endParaRPr lang="fr-FR" sz="4000" b="1" dirty="0"/>
          </a:p>
        </p:txBody>
      </p:sp>
    </p:spTree>
    <p:extLst>
      <p:ext uri="{BB962C8B-B14F-4D97-AF65-F5344CB8AC3E}">
        <p14:creationId xmlns:p14="http://schemas.microsoft.com/office/powerpoint/2010/main" val="2724849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
        <p:nvSpPr>
          <p:cNvPr id="8" name="ZoneTexte 7"/>
          <p:cNvSpPr txBox="1"/>
          <p:nvPr/>
        </p:nvSpPr>
        <p:spPr>
          <a:xfrm>
            <a:off x="414187" y="1052736"/>
            <a:ext cx="8496944" cy="4401205"/>
          </a:xfrm>
          <a:prstGeom prst="rect">
            <a:avLst/>
          </a:prstGeom>
          <a:noFill/>
        </p:spPr>
        <p:txBody>
          <a:bodyPr wrap="square" rtlCol="0">
            <a:spAutoFit/>
          </a:bodyPr>
          <a:lstStyle/>
          <a:p>
            <a:endParaRPr lang="fr-FR" sz="2800" b="1" dirty="0" smtClean="0">
              <a:solidFill>
                <a:srgbClr val="002060"/>
              </a:solidFill>
            </a:endParaRPr>
          </a:p>
          <a:p>
            <a:r>
              <a:rPr lang="fr-FR" sz="2800" b="1" dirty="0" smtClean="0">
                <a:solidFill>
                  <a:srgbClr val="002060"/>
                </a:solidFill>
              </a:rPr>
              <a:t>- Le patient concerné est un patient de sexe masculin</a:t>
            </a:r>
          </a:p>
          <a:p>
            <a:r>
              <a:rPr lang="fr-FR" sz="2800" b="1" dirty="0" smtClean="0">
                <a:solidFill>
                  <a:srgbClr val="002060"/>
                </a:solidFill>
              </a:rPr>
              <a:t>- Il est âgé de 87 ans au moment de la transfusion</a:t>
            </a:r>
          </a:p>
          <a:p>
            <a:pPr marL="457200" indent="-457200">
              <a:buFontTx/>
              <a:buChar char="-"/>
            </a:pPr>
            <a:r>
              <a:rPr lang="fr-FR" sz="2800" b="1" dirty="0" smtClean="0">
                <a:solidFill>
                  <a:srgbClr val="002060"/>
                </a:solidFill>
              </a:rPr>
              <a:t>C’est un patient qui a déjà été transfusé</a:t>
            </a:r>
          </a:p>
          <a:p>
            <a:pPr marL="457200" indent="-457200">
              <a:buFontTx/>
              <a:buChar char="-"/>
            </a:pPr>
            <a:r>
              <a:rPr lang="fr-FR" sz="2800" b="1" dirty="0" smtClean="0">
                <a:solidFill>
                  <a:srgbClr val="002060"/>
                </a:solidFill>
              </a:rPr>
              <a:t>Il est connu pour des antécédents de troubles du rythme </a:t>
            </a:r>
          </a:p>
          <a:p>
            <a:r>
              <a:rPr lang="fr-FR" sz="2800" b="1" dirty="0" smtClean="0">
                <a:solidFill>
                  <a:srgbClr val="002060"/>
                </a:solidFill>
              </a:rPr>
              <a:t>- Ce patient présente une anémie dans les suites d’une cystectomie. 		                 			           - Le taux d’hémoglobine pré transfusionnel est de 8,2g.</a:t>
            </a:r>
          </a:p>
          <a:p>
            <a:r>
              <a:rPr lang="fr-FR" sz="2800" b="1" dirty="0" smtClean="0">
                <a:solidFill>
                  <a:srgbClr val="002060"/>
                </a:solidFill>
              </a:rPr>
              <a:t>- Il est prescrit une unité de CGR sans qualification </a:t>
            </a:r>
          </a:p>
        </p:txBody>
      </p:sp>
    </p:spTree>
    <p:extLst>
      <p:ext uri="{BB962C8B-B14F-4D97-AF65-F5344CB8AC3E}">
        <p14:creationId xmlns:p14="http://schemas.microsoft.com/office/powerpoint/2010/main" val="2186159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
        <p:nvSpPr>
          <p:cNvPr id="8" name="ZoneTexte 7"/>
          <p:cNvSpPr txBox="1"/>
          <p:nvPr/>
        </p:nvSpPr>
        <p:spPr>
          <a:xfrm>
            <a:off x="414187" y="1052736"/>
            <a:ext cx="8496944" cy="3539430"/>
          </a:xfrm>
          <a:prstGeom prst="rect">
            <a:avLst/>
          </a:prstGeom>
          <a:noFill/>
        </p:spPr>
        <p:txBody>
          <a:bodyPr wrap="square" rtlCol="0">
            <a:spAutoFit/>
          </a:bodyPr>
          <a:lstStyle/>
          <a:p>
            <a:endParaRPr lang="fr-FR" sz="2800" b="1" dirty="0" smtClean="0">
              <a:solidFill>
                <a:srgbClr val="002060"/>
              </a:solidFill>
            </a:endParaRPr>
          </a:p>
          <a:p>
            <a:pPr marL="457200" indent="-457200">
              <a:buFontTx/>
              <a:buChar char="-"/>
            </a:pPr>
            <a:r>
              <a:rPr lang="fr-FR" sz="2800" b="1" dirty="0" smtClean="0">
                <a:solidFill>
                  <a:srgbClr val="002060"/>
                </a:solidFill>
              </a:rPr>
              <a:t>La transfusion est réalisée de jour. Début de la transfusion à 15H50.</a:t>
            </a:r>
          </a:p>
          <a:p>
            <a:pPr marL="457200" indent="-457200">
              <a:buFontTx/>
              <a:buChar char="-"/>
            </a:pPr>
            <a:r>
              <a:rPr lang="fr-FR" sz="2800" b="1" dirty="0" smtClean="0">
                <a:solidFill>
                  <a:srgbClr val="002060"/>
                </a:solidFill>
              </a:rPr>
              <a:t>Les paramètres pré transfusionnels sont normaux</a:t>
            </a:r>
          </a:p>
          <a:p>
            <a:pPr marL="457200" indent="-457200">
              <a:buFontTx/>
              <a:buChar char="-"/>
            </a:pPr>
            <a:r>
              <a:rPr lang="fr-FR" sz="2800" b="1" dirty="0" smtClean="0">
                <a:solidFill>
                  <a:srgbClr val="002060"/>
                </a:solidFill>
              </a:rPr>
              <a:t>La TA est à 130 </a:t>
            </a:r>
            <a:r>
              <a:rPr lang="fr-FR" sz="2800" b="1" dirty="0" err="1" smtClean="0">
                <a:solidFill>
                  <a:srgbClr val="002060"/>
                </a:solidFill>
              </a:rPr>
              <a:t>mmHg</a:t>
            </a:r>
            <a:endParaRPr lang="fr-FR" sz="2800" b="1" dirty="0" smtClean="0">
              <a:solidFill>
                <a:srgbClr val="002060"/>
              </a:solidFill>
            </a:endParaRPr>
          </a:p>
          <a:p>
            <a:pPr marL="457200" indent="-457200">
              <a:buFontTx/>
              <a:buChar char="-"/>
            </a:pPr>
            <a:r>
              <a:rPr lang="fr-FR" sz="2800" b="1" dirty="0" smtClean="0">
                <a:solidFill>
                  <a:srgbClr val="002060"/>
                </a:solidFill>
              </a:rPr>
              <a:t>Le pouls est à 80 pulsations/mn</a:t>
            </a:r>
          </a:p>
          <a:p>
            <a:pPr marL="457200" indent="-457200">
              <a:buFontTx/>
              <a:buChar char="-"/>
            </a:pPr>
            <a:r>
              <a:rPr lang="fr-FR" sz="2800" b="1" dirty="0" smtClean="0">
                <a:solidFill>
                  <a:srgbClr val="002060"/>
                </a:solidFill>
              </a:rPr>
              <a:t>La transfusion est terminée à 17H20 sans aucune modification clinique ni des paramètres initiaux</a:t>
            </a:r>
          </a:p>
        </p:txBody>
      </p:sp>
    </p:spTree>
    <p:extLst>
      <p:ext uri="{BB962C8B-B14F-4D97-AF65-F5344CB8AC3E}">
        <p14:creationId xmlns:p14="http://schemas.microsoft.com/office/powerpoint/2010/main" val="2696942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
        <p:nvSpPr>
          <p:cNvPr id="8" name="ZoneTexte 7"/>
          <p:cNvSpPr txBox="1"/>
          <p:nvPr/>
        </p:nvSpPr>
        <p:spPr>
          <a:xfrm>
            <a:off x="372662" y="404664"/>
            <a:ext cx="8496944" cy="4585871"/>
          </a:xfrm>
          <a:prstGeom prst="rect">
            <a:avLst/>
          </a:prstGeom>
          <a:noFill/>
        </p:spPr>
        <p:txBody>
          <a:bodyPr wrap="square" rtlCol="0">
            <a:spAutoFit/>
          </a:bodyPr>
          <a:lstStyle/>
          <a:p>
            <a:r>
              <a:rPr lang="fr-FR" sz="4000" b="1" u="sng" dirty="0" smtClean="0">
                <a:solidFill>
                  <a:srgbClr val="002060"/>
                </a:solidFill>
              </a:rPr>
              <a:t>L’EIR:</a:t>
            </a:r>
          </a:p>
          <a:p>
            <a:endParaRPr lang="fr-FR" sz="2800" b="1" u="sng" dirty="0" smtClean="0">
              <a:solidFill>
                <a:srgbClr val="002060"/>
              </a:solidFill>
            </a:endParaRPr>
          </a:p>
          <a:p>
            <a:pPr marL="457200" indent="-457200">
              <a:buFontTx/>
              <a:buChar char="-"/>
            </a:pPr>
            <a:r>
              <a:rPr lang="fr-FR" sz="2800" b="1" dirty="0" smtClean="0">
                <a:solidFill>
                  <a:srgbClr val="002060"/>
                </a:solidFill>
              </a:rPr>
              <a:t> Il commence à 17H50 soit 30 ‘ après la fin de la TS</a:t>
            </a:r>
          </a:p>
          <a:p>
            <a:pPr marL="457200" indent="-457200">
              <a:buFontTx/>
              <a:buChar char="-"/>
            </a:pPr>
            <a:r>
              <a:rPr lang="fr-FR" sz="2800" b="1" dirty="0" smtClean="0">
                <a:solidFill>
                  <a:srgbClr val="002060"/>
                </a:solidFill>
              </a:rPr>
              <a:t>Le patient présente alors une dyspnée accompagnée</a:t>
            </a:r>
          </a:p>
          <a:p>
            <a:r>
              <a:rPr lang="fr-FR" sz="2800" b="1" dirty="0" smtClean="0">
                <a:solidFill>
                  <a:srgbClr val="002060"/>
                </a:solidFill>
              </a:rPr>
              <a:t>de signes évidents d’un OAP (râles crépitants bilatéraux</a:t>
            </a:r>
          </a:p>
          <a:p>
            <a:pPr marL="457200" indent="-457200">
              <a:buFontTx/>
              <a:buChar char="-"/>
            </a:pPr>
            <a:r>
              <a:rPr lang="fr-FR" sz="2800" b="1" dirty="0" smtClean="0">
                <a:solidFill>
                  <a:srgbClr val="002060"/>
                </a:solidFill>
              </a:rPr>
              <a:t>La tension est alors effondrée. Elle n’est plus que de 85 </a:t>
            </a:r>
            <a:r>
              <a:rPr lang="fr-FR" sz="2800" b="1" dirty="0" err="1" smtClean="0">
                <a:solidFill>
                  <a:srgbClr val="002060"/>
                </a:solidFill>
              </a:rPr>
              <a:t>mmHg</a:t>
            </a:r>
            <a:r>
              <a:rPr lang="fr-FR" sz="2800" b="1" dirty="0" smtClean="0">
                <a:solidFill>
                  <a:srgbClr val="002060"/>
                </a:solidFill>
              </a:rPr>
              <a:t>  </a:t>
            </a:r>
          </a:p>
          <a:p>
            <a:pPr marL="457200" indent="-457200">
              <a:buFontTx/>
              <a:buChar char="-"/>
            </a:pPr>
            <a:r>
              <a:rPr lang="fr-FR" sz="2800" b="1" dirty="0" smtClean="0">
                <a:solidFill>
                  <a:srgbClr val="002060"/>
                </a:solidFill>
              </a:rPr>
              <a:t>Le pouls est augmenté à 100 pulsations /mn</a:t>
            </a:r>
          </a:p>
          <a:p>
            <a:pPr marL="457200" indent="-457200">
              <a:buFontTx/>
              <a:buChar char="-"/>
            </a:pPr>
            <a:r>
              <a:rPr lang="fr-FR" sz="2800" b="1" dirty="0" smtClean="0">
                <a:solidFill>
                  <a:srgbClr val="002060"/>
                </a:solidFill>
              </a:rPr>
              <a:t>Les signes cliniques et le délai de survenue de moins de 6 heures sont en faveur d’un TACO</a:t>
            </a:r>
          </a:p>
        </p:txBody>
      </p:sp>
    </p:spTree>
    <p:extLst>
      <p:ext uri="{BB962C8B-B14F-4D97-AF65-F5344CB8AC3E}">
        <p14:creationId xmlns:p14="http://schemas.microsoft.com/office/powerpoint/2010/main" val="2816842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
        <p:nvSpPr>
          <p:cNvPr id="8" name="ZoneTexte 7"/>
          <p:cNvSpPr txBox="1"/>
          <p:nvPr/>
        </p:nvSpPr>
        <p:spPr>
          <a:xfrm>
            <a:off x="395536" y="764704"/>
            <a:ext cx="8496944" cy="4585871"/>
          </a:xfrm>
          <a:prstGeom prst="rect">
            <a:avLst/>
          </a:prstGeom>
          <a:noFill/>
        </p:spPr>
        <p:txBody>
          <a:bodyPr wrap="square" rtlCol="0">
            <a:spAutoFit/>
          </a:bodyPr>
          <a:lstStyle/>
          <a:p>
            <a:r>
              <a:rPr lang="fr-FR" sz="4000" b="1" u="sng" dirty="0" smtClean="0">
                <a:solidFill>
                  <a:srgbClr val="002060"/>
                </a:solidFill>
              </a:rPr>
              <a:t>L’EIR:</a:t>
            </a:r>
          </a:p>
          <a:p>
            <a:endParaRPr lang="fr-FR" sz="2800" b="1" u="sng" dirty="0" smtClean="0">
              <a:solidFill>
                <a:srgbClr val="002060"/>
              </a:solidFill>
            </a:endParaRPr>
          </a:p>
          <a:p>
            <a:pPr marL="457200" indent="-457200">
              <a:buFontTx/>
              <a:buChar char="-"/>
            </a:pPr>
            <a:r>
              <a:rPr lang="fr-FR" sz="2800" b="1" dirty="0" smtClean="0">
                <a:solidFill>
                  <a:srgbClr val="002060"/>
                </a:solidFill>
              </a:rPr>
              <a:t>Le patient va décéder brutalement 30 ‘ après l’arrêt de la transfusion du fait d’une asystolie et ceci malgré un épisode court d’une amélioration clinique après une injection de 20 mg de Lasilix et placement sous 3 litres d’</a:t>
            </a:r>
            <a:r>
              <a:rPr lang="fr-FR" sz="2800" b="1" dirty="0" err="1" smtClean="0">
                <a:solidFill>
                  <a:srgbClr val="002060"/>
                </a:solidFill>
              </a:rPr>
              <a:t>oxygéne</a:t>
            </a:r>
            <a:endParaRPr lang="fr-FR" sz="2800" b="1" dirty="0" smtClean="0">
              <a:solidFill>
                <a:srgbClr val="002060"/>
              </a:solidFill>
            </a:endParaRPr>
          </a:p>
          <a:p>
            <a:pPr marL="457200" indent="-457200">
              <a:buFontTx/>
              <a:buChar char="-"/>
            </a:pPr>
            <a:r>
              <a:rPr lang="fr-FR" sz="2800" b="1" dirty="0" smtClean="0">
                <a:solidFill>
                  <a:srgbClr val="002060"/>
                </a:solidFill>
              </a:rPr>
              <a:t>Un essai de réanimation a été réalisé sans succès et arrêté après 20 minutes</a:t>
            </a:r>
          </a:p>
          <a:p>
            <a:pPr marL="457200" indent="-457200">
              <a:buFontTx/>
              <a:buChar char="-"/>
            </a:pPr>
            <a:r>
              <a:rPr lang="fr-FR" sz="2800" b="1" dirty="0" smtClean="0">
                <a:solidFill>
                  <a:srgbClr val="002060"/>
                </a:solidFill>
              </a:rPr>
              <a:t>Le patient est déclaré décédé</a:t>
            </a:r>
          </a:p>
        </p:txBody>
      </p:sp>
    </p:spTree>
    <p:extLst>
      <p:ext uri="{BB962C8B-B14F-4D97-AF65-F5344CB8AC3E}">
        <p14:creationId xmlns:p14="http://schemas.microsoft.com/office/powerpoint/2010/main" val="163678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
        <p:nvSpPr>
          <p:cNvPr id="8" name="ZoneTexte 7"/>
          <p:cNvSpPr txBox="1"/>
          <p:nvPr/>
        </p:nvSpPr>
        <p:spPr>
          <a:xfrm>
            <a:off x="323528" y="1916832"/>
            <a:ext cx="8496944" cy="2000548"/>
          </a:xfrm>
          <a:prstGeom prst="rect">
            <a:avLst/>
          </a:prstGeom>
          <a:noFill/>
        </p:spPr>
        <p:txBody>
          <a:bodyPr wrap="square" rtlCol="0">
            <a:spAutoFit/>
          </a:bodyPr>
          <a:lstStyle/>
          <a:p>
            <a:r>
              <a:rPr lang="fr-FR" sz="4000" b="1" u="sng" dirty="0" smtClean="0">
                <a:solidFill>
                  <a:srgbClr val="002060"/>
                </a:solidFill>
              </a:rPr>
              <a:t>Que penser de cette observation? </a:t>
            </a:r>
          </a:p>
          <a:p>
            <a:endParaRPr lang="fr-FR" sz="2800" b="1" u="sng" dirty="0">
              <a:solidFill>
                <a:srgbClr val="002060"/>
              </a:solidFill>
            </a:endParaRPr>
          </a:p>
          <a:p>
            <a:r>
              <a:rPr lang="fr-FR" sz="2800" b="1" dirty="0" smtClean="0">
                <a:solidFill>
                  <a:srgbClr val="002060"/>
                </a:solidFill>
              </a:rPr>
              <a:t>Pour conduire notre réflexion revenons sur la communication faite par le CH d’Avallon en 2016</a:t>
            </a:r>
          </a:p>
        </p:txBody>
      </p:sp>
    </p:spTree>
    <p:extLst>
      <p:ext uri="{BB962C8B-B14F-4D97-AF65-F5344CB8AC3E}">
        <p14:creationId xmlns:p14="http://schemas.microsoft.com/office/powerpoint/2010/main" val="2718595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
        <p:nvSpPr>
          <p:cNvPr id="8" name="ZoneTexte 7"/>
          <p:cNvSpPr txBox="1"/>
          <p:nvPr/>
        </p:nvSpPr>
        <p:spPr>
          <a:xfrm>
            <a:off x="395536" y="764704"/>
            <a:ext cx="8496944" cy="707886"/>
          </a:xfrm>
          <a:prstGeom prst="rect">
            <a:avLst/>
          </a:prstGeom>
          <a:noFill/>
        </p:spPr>
        <p:txBody>
          <a:bodyPr wrap="square" rtlCol="0">
            <a:spAutoFit/>
          </a:bodyPr>
          <a:lstStyle/>
          <a:p>
            <a:r>
              <a:rPr lang="fr-FR" sz="4000" b="1" u="sng" dirty="0" smtClean="0">
                <a:solidFill>
                  <a:srgbClr val="002060"/>
                </a:solidFill>
              </a:rPr>
              <a:t> </a:t>
            </a:r>
            <a:endParaRPr lang="fr-FR" sz="2800" b="1" dirty="0" smtClean="0">
              <a:solidFill>
                <a:srgbClr val="002060"/>
              </a:solidFill>
            </a:endParaRPr>
          </a:p>
        </p:txBody>
      </p:sp>
      <p:sp>
        <p:nvSpPr>
          <p:cNvPr id="5" name="ZoneTexte 4"/>
          <p:cNvSpPr txBox="1"/>
          <p:nvPr/>
        </p:nvSpPr>
        <p:spPr>
          <a:xfrm>
            <a:off x="467544" y="1196752"/>
            <a:ext cx="8352928" cy="4401205"/>
          </a:xfrm>
          <a:prstGeom prst="rect">
            <a:avLst/>
          </a:prstGeom>
          <a:noFill/>
        </p:spPr>
        <p:txBody>
          <a:bodyPr wrap="square" rtlCol="0">
            <a:spAutoFit/>
          </a:bodyPr>
          <a:lstStyle/>
          <a:p>
            <a:r>
              <a:rPr lang="fr-FR" dirty="0" smtClean="0"/>
              <a:t> 	</a:t>
            </a:r>
            <a:r>
              <a:rPr lang="fr-FR" sz="2000" dirty="0" smtClean="0">
                <a:solidFill>
                  <a:srgbClr val="002060"/>
                </a:solidFill>
              </a:rPr>
              <a:t>Les </a:t>
            </a:r>
            <a:r>
              <a:rPr lang="fr-FR" sz="2800" b="1" dirty="0" smtClean="0">
                <a:solidFill>
                  <a:srgbClr val="002060"/>
                </a:solidFill>
              </a:rPr>
              <a:t>TACO</a:t>
            </a:r>
            <a:r>
              <a:rPr lang="fr-FR" sz="2000" dirty="0" smtClean="0">
                <a:solidFill>
                  <a:srgbClr val="002060"/>
                </a:solidFill>
              </a:rPr>
              <a:t> </a:t>
            </a:r>
            <a:r>
              <a:rPr lang="fr-FR" sz="2000" dirty="0">
                <a:solidFill>
                  <a:srgbClr val="002060"/>
                </a:solidFill>
              </a:rPr>
              <a:t>: </a:t>
            </a:r>
            <a:r>
              <a:rPr lang="fr-FR" b="1" dirty="0">
                <a:solidFill>
                  <a:srgbClr val="002060"/>
                </a:solidFill>
              </a:rPr>
              <a:t>T</a:t>
            </a:r>
            <a:r>
              <a:rPr lang="fr-FR" dirty="0">
                <a:solidFill>
                  <a:srgbClr val="002060"/>
                </a:solidFill>
              </a:rPr>
              <a:t>ransfusion-</a:t>
            </a:r>
            <a:r>
              <a:rPr lang="fr-FR" b="1" dirty="0">
                <a:solidFill>
                  <a:srgbClr val="002060"/>
                </a:solidFill>
              </a:rPr>
              <a:t>A</a:t>
            </a:r>
            <a:r>
              <a:rPr lang="fr-FR" dirty="0">
                <a:solidFill>
                  <a:srgbClr val="002060"/>
                </a:solidFill>
              </a:rPr>
              <a:t>ssociated </a:t>
            </a:r>
            <a:r>
              <a:rPr lang="fr-FR" b="1" dirty="0" err="1">
                <a:solidFill>
                  <a:srgbClr val="002060"/>
                </a:solidFill>
              </a:rPr>
              <a:t>C</a:t>
            </a:r>
            <a:r>
              <a:rPr lang="fr-FR" dirty="0" err="1">
                <a:solidFill>
                  <a:srgbClr val="002060"/>
                </a:solidFill>
              </a:rPr>
              <a:t>ardiac</a:t>
            </a:r>
            <a:r>
              <a:rPr lang="fr-FR" dirty="0">
                <a:solidFill>
                  <a:srgbClr val="002060"/>
                </a:solidFill>
              </a:rPr>
              <a:t> </a:t>
            </a:r>
            <a:r>
              <a:rPr lang="fr-FR" b="1" dirty="0" err="1">
                <a:solidFill>
                  <a:srgbClr val="002060"/>
                </a:solidFill>
              </a:rPr>
              <a:t>O</a:t>
            </a:r>
            <a:r>
              <a:rPr lang="fr-FR" dirty="0" err="1">
                <a:solidFill>
                  <a:srgbClr val="002060"/>
                </a:solidFill>
              </a:rPr>
              <a:t>verload</a:t>
            </a:r>
            <a:r>
              <a:rPr lang="fr-FR" dirty="0" smtClean="0">
                <a:solidFill>
                  <a:srgbClr val="002060"/>
                </a:solidFill>
              </a:rPr>
              <a:t>) surviennent  </a:t>
            </a:r>
            <a:r>
              <a:rPr lang="fr-FR" dirty="0">
                <a:solidFill>
                  <a:srgbClr val="002060"/>
                </a:solidFill>
              </a:rPr>
              <a:t>au cours ou au décours </a:t>
            </a:r>
            <a:r>
              <a:rPr lang="fr-FR" dirty="0" smtClean="0">
                <a:solidFill>
                  <a:srgbClr val="002060"/>
                </a:solidFill>
              </a:rPr>
              <a:t>d’une transfusion (dans </a:t>
            </a:r>
            <a:r>
              <a:rPr lang="fr-FR" dirty="0">
                <a:solidFill>
                  <a:srgbClr val="002060"/>
                </a:solidFill>
              </a:rPr>
              <a:t>les 6 H</a:t>
            </a:r>
            <a:r>
              <a:rPr lang="fr-FR" dirty="0" smtClean="0">
                <a:solidFill>
                  <a:srgbClr val="002060"/>
                </a:solidFill>
              </a:rPr>
              <a:t> pour l’ANSM, 12 H pour l’ISBT).</a:t>
            </a:r>
          </a:p>
          <a:p>
            <a:r>
              <a:rPr lang="fr-FR" dirty="0">
                <a:solidFill>
                  <a:srgbClr val="002060"/>
                </a:solidFill>
              </a:rPr>
              <a:t>	</a:t>
            </a:r>
            <a:r>
              <a:rPr lang="fr-FR" dirty="0" smtClean="0">
                <a:solidFill>
                  <a:srgbClr val="002060"/>
                </a:solidFill>
              </a:rPr>
              <a:t> Ils sont caractérisés par l’apparition </a:t>
            </a:r>
            <a:r>
              <a:rPr lang="fr-FR" dirty="0">
                <a:solidFill>
                  <a:srgbClr val="002060"/>
                </a:solidFill>
              </a:rPr>
              <a:t>d’une détresse respiratoire aigue réalisant un tableau </a:t>
            </a:r>
            <a:r>
              <a:rPr lang="fr-FR" dirty="0" smtClean="0">
                <a:solidFill>
                  <a:srgbClr val="002060"/>
                </a:solidFill>
              </a:rPr>
              <a:t>d’OAP. Il s’agit d’un </a:t>
            </a:r>
            <a:r>
              <a:rPr lang="fr-FR" b="1" dirty="0" smtClean="0">
                <a:solidFill>
                  <a:srgbClr val="002060"/>
                </a:solidFill>
              </a:rPr>
              <a:t>EIR</a:t>
            </a:r>
            <a:r>
              <a:rPr lang="fr-FR" dirty="0">
                <a:solidFill>
                  <a:srgbClr val="002060"/>
                </a:solidFill>
              </a:rPr>
              <a:t> </a:t>
            </a:r>
            <a:r>
              <a:rPr lang="fr-FR" dirty="0" smtClean="0">
                <a:solidFill>
                  <a:srgbClr val="002060"/>
                </a:solidFill>
              </a:rPr>
              <a:t>grave, figurant dans les causes de mortalité.</a:t>
            </a:r>
            <a:endParaRPr lang="fr-FR" dirty="0">
              <a:solidFill>
                <a:srgbClr val="002060"/>
              </a:solidFill>
            </a:endParaRPr>
          </a:p>
          <a:p>
            <a:r>
              <a:rPr lang="fr-FR" dirty="0" smtClean="0">
                <a:solidFill>
                  <a:srgbClr val="002060"/>
                </a:solidFill>
              </a:rPr>
              <a:t>Les données de fréquence sont variables selon les pays. En France ,ces EIR de </a:t>
            </a:r>
            <a:r>
              <a:rPr lang="fr-FR" dirty="0">
                <a:solidFill>
                  <a:srgbClr val="002060"/>
                </a:solidFill>
              </a:rPr>
              <a:t>surcharge sont relativement </a:t>
            </a:r>
            <a:r>
              <a:rPr lang="fr-FR" dirty="0" smtClean="0">
                <a:solidFill>
                  <a:srgbClr val="002060"/>
                </a:solidFill>
              </a:rPr>
              <a:t>fréquents: données </a:t>
            </a:r>
            <a:r>
              <a:rPr lang="fr-FR" dirty="0">
                <a:solidFill>
                  <a:srgbClr val="002060"/>
                </a:solidFill>
              </a:rPr>
              <a:t>ANSM </a:t>
            </a:r>
            <a:r>
              <a:rPr lang="fr-FR" dirty="0" smtClean="0">
                <a:solidFill>
                  <a:srgbClr val="002060"/>
                </a:solidFill>
              </a:rPr>
              <a:t>année 2015. </a:t>
            </a:r>
          </a:p>
          <a:p>
            <a:endParaRPr lang="fr-FR" dirty="0" smtClean="0">
              <a:solidFill>
                <a:srgbClr val="002060"/>
              </a:solidFill>
            </a:endParaRPr>
          </a:p>
          <a:p>
            <a:endParaRPr lang="fr-FR" dirty="0">
              <a:solidFill>
                <a:srgbClr val="002060"/>
              </a:solidFill>
            </a:endParaRPr>
          </a:p>
          <a:p>
            <a:endParaRPr lang="fr-FR" dirty="0" smtClean="0">
              <a:solidFill>
                <a:srgbClr val="002060"/>
              </a:solidFill>
            </a:endParaRPr>
          </a:p>
          <a:p>
            <a:endParaRPr lang="fr-FR" dirty="0"/>
          </a:p>
          <a:p>
            <a:endParaRPr lang="fr-FR" dirty="0" smtClean="0"/>
          </a:p>
          <a:p>
            <a:endParaRPr lang="fr-FR" dirty="0"/>
          </a:p>
          <a:p>
            <a:endParaRPr lang="fr-FR" dirty="0" smtClean="0"/>
          </a:p>
          <a:p>
            <a:endParaRPr lang="fr-FR" dirty="0"/>
          </a:p>
          <a:p>
            <a:endParaRPr lang="fr-FR" dirty="0" smtClean="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887" y="3426257"/>
            <a:ext cx="7896225"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Connecteur droit avec flèche 8"/>
          <p:cNvCxnSpPr/>
          <p:nvPr/>
        </p:nvCxnSpPr>
        <p:spPr>
          <a:xfrm flipH="1">
            <a:off x="3267961" y="4362698"/>
            <a:ext cx="360040" cy="31830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979929" y="4725144"/>
            <a:ext cx="288032"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19304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p:cNvGraphicFramePr/>
          <p:nvPr>
            <p:extLst>
              <p:ext uri="{D42A27DB-BD31-4B8C-83A1-F6EECF244321}">
                <p14:modId xmlns:p14="http://schemas.microsoft.com/office/powerpoint/2010/main" val="1278244842"/>
              </p:ext>
            </p:extLst>
          </p:nvPr>
        </p:nvGraphicFramePr>
        <p:xfrm>
          <a:off x="2195736" y="0"/>
          <a:ext cx="4248472" cy="3888432"/>
        </p:xfrm>
        <a:graphic>
          <a:graphicData uri="http://schemas.openxmlformats.org/drawingml/2006/chart">
            <c:chart xmlns:c="http://schemas.openxmlformats.org/drawingml/2006/chart" xmlns:r="http://schemas.openxmlformats.org/officeDocument/2006/relationships" r:id="rId2"/>
          </a:graphicData>
        </a:graphic>
      </p:graphicFrame>
      <p:sp>
        <p:nvSpPr>
          <p:cNvPr id="2" name="ZoneTexte 1"/>
          <p:cNvSpPr txBox="1"/>
          <p:nvPr/>
        </p:nvSpPr>
        <p:spPr>
          <a:xfrm>
            <a:off x="251520" y="2924944"/>
            <a:ext cx="8784976" cy="3300904"/>
          </a:xfrm>
          <a:prstGeom prst="rect">
            <a:avLst/>
          </a:prstGeom>
          <a:noFill/>
        </p:spPr>
        <p:txBody>
          <a:bodyPr wrap="square" rtlCol="0">
            <a:spAutoFit/>
          </a:bodyPr>
          <a:lstStyle/>
          <a:p>
            <a:r>
              <a:rPr lang="fr-FR" altLang="fr-FR" dirty="0" smtClean="0">
                <a:solidFill>
                  <a:srgbClr val="002060"/>
                </a:solidFill>
                <a:latin typeface="Arial" charset="0"/>
              </a:rPr>
              <a:t>Au total </a:t>
            </a:r>
            <a:r>
              <a:rPr lang="fr-FR" altLang="fr-FR" b="1" dirty="0" smtClean="0">
                <a:solidFill>
                  <a:srgbClr val="002060"/>
                </a:solidFill>
                <a:latin typeface="Arial" charset="0"/>
              </a:rPr>
              <a:t>530 CGR </a:t>
            </a:r>
            <a:r>
              <a:rPr lang="fr-FR" altLang="fr-FR" dirty="0" smtClean="0">
                <a:solidFill>
                  <a:srgbClr val="002060"/>
                </a:solidFill>
                <a:latin typeface="Arial" charset="0"/>
              </a:rPr>
              <a:t>ont été transfusés pendant la période évaluée. </a:t>
            </a:r>
          </a:p>
          <a:p>
            <a:endParaRPr lang="fr-FR" altLang="fr-FR" sz="1050" dirty="0">
              <a:solidFill>
                <a:srgbClr val="002060"/>
              </a:solidFill>
              <a:latin typeface="Arial" charset="0"/>
            </a:endParaRPr>
          </a:p>
          <a:p>
            <a:r>
              <a:rPr lang="fr-FR" altLang="fr-FR" dirty="0" smtClean="0">
                <a:solidFill>
                  <a:srgbClr val="002060"/>
                </a:solidFill>
                <a:latin typeface="Arial" charset="0"/>
              </a:rPr>
              <a:t>La </a:t>
            </a:r>
            <a:r>
              <a:rPr lang="fr-FR" altLang="fr-FR" dirty="0">
                <a:solidFill>
                  <a:srgbClr val="002060"/>
                </a:solidFill>
                <a:latin typeface="Arial" charset="0"/>
              </a:rPr>
              <a:t>moyenne d’âge globale (tous services et tous sexes confondus) </a:t>
            </a:r>
            <a:r>
              <a:rPr lang="fr-FR" altLang="fr-FR" dirty="0" smtClean="0">
                <a:solidFill>
                  <a:srgbClr val="002060"/>
                </a:solidFill>
                <a:latin typeface="Arial" charset="0"/>
              </a:rPr>
              <a:t>est </a:t>
            </a:r>
            <a:r>
              <a:rPr lang="fr-FR" altLang="fr-FR" dirty="0">
                <a:solidFill>
                  <a:srgbClr val="002060"/>
                </a:solidFill>
                <a:latin typeface="Arial" charset="0"/>
              </a:rPr>
              <a:t>de </a:t>
            </a:r>
            <a:r>
              <a:rPr lang="fr-FR" altLang="fr-FR" b="1" dirty="0">
                <a:solidFill>
                  <a:srgbClr val="002060"/>
                </a:solidFill>
                <a:latin typeface="Arial" charset="0"/>
              </a:rPr>
              <a:t>80,75 </a:t>
            </a:r>
            <a:r>
              <a:rPr lang="fr-FR" altLang="fr-FR" b="1" dirty="0" smtClean="0">
                <a:solidFill>
                  <a:srgbClr val="002060"/>
                </a:solidFill>
                <a:latin typeface="Arial" charset="0"/>
              </a:rPr>
              <a:t>ans. </a:t>
            </a:r>
            <a:r>
              <a:rPr lang="fr-FR" altLang="fr-FR" dirty="0" smtClean="0">
                <a:solidFill>
                  <a:srgbClr val="002060"/>
                </a:solidFill>
                <a:latin typeface="Arial" charset="0"/>
              </a:rPr>
              <a:t> </a:t>
            </a:r>
            <a:endParaRPr lang="fr-FR" altLang="fr-FR" dirty="0">
              <a:solidFill>
                <a:srgbClr val="002060"/>
              </a:solidFill>
              <a:latin typeface="Arial" charset="0"/>
            </a:endParaRPr>
          </a:p>
          <a:p>
            <a:pPr>
              <a:spcBef>
                <a:spcPct val="50000"/>
              </a:spcBef>
            </a:pPr>
            <a:r>
              <a:rPr lang="fr-FR" altLang="fr-FR" dirty="0">
                <a:solidFill>
                  <a:srgbClr val="002060"/>
                </a:solidFill>
                <a:latin typeface="Arial" charset="0"/>
              </a:rPr>
              <a:t>Elle correspond à une moyenne d’âge de </a:t>
            </a:r>
            <a:r>
              <a:rPr lang="fr-FR" altLang="fr-FR" dirty="0" smtClean="0">
                <a:solidFill>
                  <a:srgbClr val="002060"/>
                </a:solidFill>
                <a:latin typeface="Arial" charset="0"/>
              </a:rPr>
              <a:t>:</a:t>
            </a:r>
            <a:r>
              <a:rPr lang="fr-FR" altLang="fr-FR" dirty="0">
                <a:solidFill>
                  <a:srgbClr val="002060"/>
                </a:solidFill>
                <a:latin typeface="Arial" charset="0"/>
              </a:rPr>
              <a:t> </a:t>
            </a:r>
            <a:r>
              <a:rPr lang="fr-FR" altLang="fr-FR" dirty="0" smtClean="0">
                <a:solidFill>
                  <a:srgbClr val="002060"/>
                </a:solidFill>
                <a:latin typeface="Arial" charset="0"/>
              </a:rPr>
              <a:t>  </a:t>
            </a:r>
            <a:r>
              <a:rPr lang="fr-FR" altLang="fr-FR" b="1" dirty="0" smtClean="0">
                <a:solidFill>
                  <a:srgbClr val="002060"/>
                </a:solidFill>
                <a:latin typeface="Arial" charset="0"/>
              </a:rPr>
              <a:t>82,7 </a:t>
            </a:r>
            <a:r>
              <a:rPr lang="fr-FR" altLang="fr-FR" b="1" dirty="0">
                <a:solidFill>
                  <a:srgbClr val="002060"/>
                </a:solidFill>
                <a:latin typeface="Arial" charset="0"/>
              </a:rPr>
              <a:t>ans pour les </a:t>
            </a:r>
            <a:r>
              <a:rPr lang="fr-FR" altLang="fr-FR" b="1" dirty="0" smtClean="0">
                <a:solidFill>
                  <a:srgbClr val="002060"/>
                </a:solidFill>
                <a:latin typeface="Arial" charset="0"/>
              </a:rPr>
              <a:t>femmes		</a:t>
            </a:r>
            <a:r>
              <a:rPr lang="fr-FR" altLang="fr-FR" b="1" dirty="0">
                <a:solidFill>
                  <a:srgbClr val="002060"/>
                </a:solidFill>
                <a:latin typeface="Arial" charset="0"/>
              </a:rPr>
              <a:t>	</a:t>
            </a:r>
            <a:r>
              <a:rPr lang="fr-FR" altLang="fr-FR" b="1" dirty="0" smtClean="0">
                <a:solidFill>
                  <a:srgbClr val="002060"/>
                </a:solidFill>
                <a:latin typeface="Arial" charset="0"/>
              </a:rPr>
              <a:t>        		       	            77,9 </a:t>
            </a:r>
            <a:r>
              <a:rPr lang="fr-FR" altLang="fr-FR" b="1" dirty="0">
                <a:solidFill>
                  <a:srgbClr val="002060"/>
                </a:solidFill>
                <a:latin typeface="Arial" charset="0"/>
              </a:rPr>
              <a:t>ans pour les </a:t>
            </a:r>
            <a:r>
              <a:rPr lang="fr-FR" altLang="fr-FR" b="1" dirty="0" smtClean="0">
                <a:solidFill>
                  <a:srgbClr val="002060"/>
                </a:solidFill>
                <a:latin typeface="Arial" charset="0"/>
              </a:rPr>
              <a:t>hommes	</a:t>
            </a:r>
          </a:p>
          <a:p>
            <a:pPr>
              <a:spcBef>
                <a:spcPct val="50000"/>
              </a:spcBef>
            </a:pPr>
            <a:r>
              <a:rPr lang="fr-FR" altLang="fr-FR" dirty="0" smtClean="0">
                <a:solidFill>
                  <a:srgbClr val="002060"/>
                </a:solidFill>
                <a:latin typeface="Arial" charset="0"/>
              </a:rPr>
              <a:t>Si </a:t>
            </a:r>
            <a:r>
              <a:rPr lang="fr-FR" altLang="fr-FR" dirty="0">
                <a:solidFill>
                  <a:srgbClr val="002060"/>
                </a:solidFill>
                <a:latin typeface="Arial" charset="0"/>
              </a:rPr>
              <a:t>on </a:t>
            </a:r>
            <a:r>
              <a:rPr lang="fr-FR" altLang="fr-FR" dirty="0" smtClean="0">
                <a:solidFill>
                  <a:srgbClr val="002060"/>
                </a:solidFill>
                <a:latin typeface="Arial" charset="0"/>
              </a:rPr>
              <a:t>regarde uniquement </a:t>
            </a:r>
            <a:r>
              <a:rPr lang="fr-FR" altLang="fr-FR" dirty="0">
                <a:solidFill>
                  <a:srgbClr val="002060"/>
                </a:solidFill>
                <a:latin typeface="Arial" charset="0"/>
              </a:rPr>
              <a:t>les patients transfusés en </a:t>
            </a:r>
            <a:r>
              <a:rPr lang="fr-FR" altLang="fr-FR" b="1" dirty="0">
                <a:solidFill>
                  <a:srgbClr val="002060"/>
                </a:solidFill>
                <a:latin typeface="Arial" charset="0"/>
              </a:rPr>
              <a:t>USC et </a:t>
            </a:r>
            <a:r>
              <a:rPr lang="fr-FR" altLang="fr-FR" b="1" dirty="0" smtClean="0">
                <a:solidFill>
                  <a:srgbClr val="002060"/>
                </a:solidFill>
                <a:latin typeface="Arial" charset="0"/>
              </a:rPr>
              <a:t>USSR</a:t>
            </a:r>
            <a:r>
              <a:rPr lang="fr-FR" altLang="fr-FR" dirty="0" smtClean="0">
                <a:solidFill>
                  <a:srgbClr val="002060"/>
                </a:solidFill>
                <a:latin typeface="Arial" charset="0"/>
              </a:rPr>
              <a:t>,  la </a:t>
            </a:r>
            <a:r>
              <a:rPr lang="fr-FR" altLang="fr-FR" dirty="0">
                <a:solidFill>
                  <a:srgbClr val="002060"/>
                </a:solidFill>
                <a:latin typeface="Arial" charset="0"/>
              </a:rPr>
              <a:t>moyenne d’âge globale (tous sexes confondus) de ces patients est de </a:t>
            </a:r>
            <a:r>
              <a:rPr lang="fr-FR" altLang="fr-FR" b="1" dirty="0">
                <a:solidFill>
                  <a:srgbClr val="002060"/>
                </a:solidFill>
                <a:latin typeface="Arial" charset="0"/>
              </a:rPr>
              <a:t>85,2 ans </a:t>
            </a:r>
            <a:r>
              <a:rPr lang="fr-FR" altLang="fr-FR" dirty="0">
                <a:solidFill>
                  <a:srgbClr val="002060"/>
                </a:solidFill>
                <a:latin typeface="Arial" charset="0"/>
              </a:rPr>
              <a:t>au </a:t>
            </a:r>
            <a:r>
              <a:rPr lang="fr-FR" altLang="fr-FR" dirty="0" smtClean="0">
                <a:solidFill>
                  <a:srgbClr val="002060"/>
                </a:solidFill>
                <a:latin typeface="Arial" charset="0"/>
              </a:rPr>
              <a:t>total. </a:t>
            </a:r>
          </a:p>
          <a:p>
            <a:pPr>
              <a:spcBef>
                <a:spcPct val="50000"/>
              </a:spcBef>
            </a:pPr>
            <a:r>
              <a:rPr lang="fr-FR" altLang="fr-FR" dirty="0" smtClean="0">
                <a:solidFill>
                  <a:srgbClr val="002060"/>
                </a:solidFill>
                <a:latin typeface="Arial" charset="0"/>
              </a:rPr>
              <a:t>Elle correspond </a:t>
            </a:r>
            <a:r>
              <a:rPr lang="fr-FR" altLang="fr-FR" dirty="0">
                <a:solidFill>
                  <a:srgbClr val="002060"/>
                </a:solidFill>
                <a:latin typeface="Arial" charset="0"/>
              </a:rPr>
              <a:t>à une moyenne de </a:t>
            </a:r>
            <a:r>
              <a:rPr lang="fr-FR" altLang="fr-FR" dirty="0" smtClean="0">
                <a:solidFill>
                  <a:srgbClr val="002060"/>
                </a:solidFill>
                <a:latin typeface="Arial" charset="0"/>
              </a:rPr>
              <a:t>:       </a:t>
            </a:r>
            <a:r>
              <a:rPr lang="fr-FR" altLang="fr-FR" b="1" dirty="0" smtClean="0">
                <a:solidFill>
                  <a:srgbClr val="002060"/>
                </a:solidFill>
                <a:latin typeface="Arial" charset="0"/>
              </a:rPr>
              <a:t>86,7 </a:t>
            </a:r>
            <a:r>
              <a:rPr lang="fr-FR" altLang="fr-FR" b="1" dirty="0">
                <a:solidFill>
                  <a:srgbClr val="002060"/>
                </a:solidFill>
                <a:latin typeface="Arial" charset="0"/>
              </a:rPr>
              <a:t>ans pour les </a:t>
            </a:r>
            <a:r>
              <a:rPr lang="fr-FR" altLang="fr-FR" b="1" dirty="0" smtClean="0">
                <a:solidFill>
                  <a:srgbClr val="002060"/>
                </a:solidFill>
                <a:latin typeface="Arial" charset="0"/>
              </a:rPr>
              <a:t>femmes 					       	       82,6 </a:t>
            </a:r>
            <a:r>
              <a:rPr lang="fr-FR" altLang="fr-FR" b="1" dirty="0">
                <a:solidFill>
                  <a:srgbClr val="002060"/>
                </a:solidFill>
                <a:latin typeface="Arial" charset="0"/>
              </a:rPr>
              <a:t>ans pour les </a:t>
            </a:r>
            <a:r>
              <a:rPr lang="fr-FR" altLang="fr-FR" b="1" dirty="0" smtClean="0">
                <a:solidFill>
                  <a:srgbClr val="002060"/>
                </a:solidFill>
                <a:latin typeface="Arial" charset="0"/>
              </a:rPr>
              <a:t>hommes</a:t>
            </a:r>
          </a:p>
          <a:p>
            <a:pPr>
              <a:spcBef>
                <a:spcPct val="50000"/>
              </a:spcBef>
            </a:pPr>
            <a:endParaRPr lang="fr-FR" dirty="0">
              <a:solidFill>
                <a:srgbClr val="002060"/>
              </a:solidFill>
            </a:endParaRPr>
          </a:p>
        </p:txBody>
      </p:sp>
      <p:pic>
        <p:nvPicPr>
          <p:cNvPr id="7" name="Picture 3" descr="ARS-FOND COURRIER"/>
          <p:cNvPicPr>
            <a:picLocks noChangeAspect="1" noChangeArrowheads="1"/>
          </p:cNvPicPr>
          <p:nvPr/>
        </p:nvPicPr>
        <p:blipFill>
          <a:blip r:embed="rId3">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p:cNvSpPr txBox="1"/>
          <p:nvPr/>
        </p:nvSpPr>
        <p:spPr>
          <a:xfrm>
            <a:off x="683568" y="692696"/>
            <a:ext cx="1728192" cy="369332"/>
          </a:xfrm>
          <a:prstGeom prst="rect">
            <a:avLst/>
          </a:prstGeom>
          <a:noFill/>
        </p:spPr>
        <p:txBody>
          <a:bodyPr wrap="square" rtlCol="0">
            <a:spAutoFit/>
          </a:bodyPr>
          <a:lstStyle/>
          <a:p>
            <a:r>
              <a:rPr lang="fr-FR" dirty="0" smtClean="0"/>
              <a:t>En 2015</a:t>
            </a:r>
            <a:endParaRPr lang="fr-FR" dirty="0"/>
          </a:p>
        </p:txBody>
      </p:sp>
      <p:sp>
        <p:nvSpPr>
          <p:cNvPr id="8"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
        <p:nvSpPr>
          <p:cNvPr id="4" name="ZoneTexte 3"/>
          <p:cNvSpPr txBox="1"/>
          <p:nvPr/>
        </p:nvSpPr>
        <p:spPr>
          <a:xfrm>
            <a:off x="6215112" y="692696"/>
            <a:ext cx="1440160" cy="2308324"/>
          </a:xfrm>
          <a:prstGeom prst="rect">
            <a:avLst/>
          </a:prstGeom>
          <a:noFill/>
        </p:spPr>
        <p:txBody>
          <a:bodyPr wrap="square" rtlCol="0">
            <a:spAutoFit/>
          </a:bodyPr>
          <a:lstStyle/>
          <a:p>
            <a:endParaRPr lang="fr-FR" dirty="0" smtClean="0">
              <a:sym typeface="Wingdings" panose="05000000000000000000" pitchFamily="2" charset="2"/>
            </a:endParaRPr>
          </a:p>
          <a:p>
            <a:r>
              <a:rPr lang="fr-FR" b="1" dirty="0" smtClean="0">
                <a:solidFill>
                  <a:srgbClr val="0033CC"/>
                </a:solidFill>
                <a:sym typeface="Wingdings" panose="05000000000000000000" pitchFamily="2" charset="2"/>
              </a:rPr>
              <a:t>27,9 %</a:t>
            </a:r>
          </a:p>
          <a:p>
            <a:endParaRPr lang="fr-FR" b="1" dirty="0">
              <a:solidFill>
                <a:srgbClr val="FF0000"/>
              </a:solidFill>
              <a:sym typeface="Wingdings" panose="05000000000000000000" pitchFamily="2" charset="2"/>
            </a:endParaRPr>
          </a:p>
          <a:p>
            <a:pPr marL="285750" indent="-285750">
              <a:buFont typeface="Wingdings"/>
              <a:buChar char="à"/>
            </a:pPr>
            <a:r>
              <a:rPr lang="fr-FR" b="1" dirty="0" smtClean="0">
                <a:solidFill>
                  <a:srgbClr val="FFCC00"/>
                </a:solidFill>
                <a:sym typeface="Wingdings" panose="05000000000000000000" pitchFamily="2" charset="2"/>
              </a:rPr>
              <a:t>9,2%</a:t>
            </a:r>
          </a:p>
          <a:p>
            <a:pPr marL="285750" indent="-285750">
              <a:buFont typeface="Wingdings"/>
              <a:buChar char="à"/>
            </a:pPr>
            <a:endParaRPr lang="fr-FR" b="1" dirty="0">
              <a:solidFill>
                <a:srgbClr val="FF0000"/>
              </a:solidFill>
              <a:sym typeface="Wingdings" panose="05000000000000000000" pitchFamily="2" charset="2"/>
            </a:endParaRPr>
          </a:p>
          <a:p>
            <a:pPr marL="285750" indent="-285750">
              <a:buFont typeface="Wingdings"/>
              <a:buChar char="à"/>
            </a:pPr>
            <a:r>
              <a:rPr lang="fr-FR" b="1" dirty="0" smtClean="0">
                <a:solidFill>
                  <a:schemeClr val="accent6"/>
                </a:solidFill>
                <a:sym typeface="Wingdings" panose="05000000000000000000" pitchFamily="2" charset="2"/>
              </a:rPr>
              <a:t> 3,1%</a:t>
            </a:r>
          </a:p>
          <a:p>
            <a:endParaRPr lang="fr-FR" dirty="0">
              <a:sym typeface="Wingdings" panose="05000000000000000000" pitchFamily="2" charset="2"/>
            </a:endParaRPr>
          </a:p>
          <a:p>
            <a:endParaRPr lang="fr-FR" dirty="0"/>
          </a:p>
        </p:txBody>
      </p:sp>
      <p:sp>
        <p:nvSpPr>
          <p:cNvPr id="5" name="Rectangle 4"/>
          <p:cNvSpPr/>
          <p:nvPr/>
        </p:nvSpPr>
        <p:spPr>
          <a:xfrm>
            <a:off x="7812360" y="877362"/>
            <a:ext cx="720080" cy="154352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C00000"/>
                </a:solidFill>
              </a:rPr>
              <a:t>40.2</a:t>
            </a:r>
          </a:p>
          <a:p>
            <a:pPr algn="ctr"/>
            <a:r>
              <a:rPr lang="fr-FR" dirty="0">
                <a:solidFill>
                  <a:srgbClr val="C00000"/>
                </a:solidFill>
              </a:rPr>
              <a:t>%</a:t>
            </a:r>
          </a:p>
        </p:txBody>
      </p:sp>
      <p:sp>
        <p:nvSpPr>
          <p:cNvPr id="9" name="Parenthèse fermante 8"/>
          <p:cNvSpPr/>
          <p:nvPr/>
        </p:nvSpPr>
        <p:spPr>
          <a:xfrm>
            <a:off x="7380312" y="1124744"/>
            <a:ext cx="144016" cy="1152128"/>
          </a:xfrm>
          <a:prstGeom prst="rightBracket">
            <a:avLst/>
          </a:prstGeom>
          <a:ln w="19050">
            <a:solidFill>
              <a:srgbClr val="99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solidFill>
                <a:srgbClr val="C00000"/>
              </a:solidFill>
            </a:endParaRPr>
          </a:p>
        </p:txBody>
      </p:sp>
      <p:cxnSp>
        <p:nvCxnSpPr>
          <p:cNvPr id="11" name="Connecteur droit avec flèche 10"/>
          <p:cNvCxnSpPr>
            <a:stCxn id="5" idx="1"/>
          </p:cNvCxnSpPr>
          <p:nvPr/>
        </p:nvCxnSpPr>
        <p:spPr>
          <a:xfrm flipH="1">
            <a:off x="7524328" y="1649125"/>
            <a:ext cx="288032" cy="0"/>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6377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p:cNvGraphicFramePr/>
          <p:nvPr>
            <p:extLst>
              <p:ext uri="{D42A27DB-BD31-4B8C-83A1-F6EECF244321}">
                <p14:modId xmlns:p14="http://schemas.microsoft.com/office/powerpoint/2010/main" val="802342854"/>
              </p:ext>
            </p:extLst>
          </p:nvPr>
        </p:nvGraphicFramePr>
        <p:xfrm>
          <a:off x="2195736" y="0"/>
          <a:ext cx="4248472" cy="3888432"/>
        </p:xfrm>
        <a:graphic>
          <a:graphicData uri="http://schemas.openxmlformats.org/drawingml/2006/chart">
            <c:chart xmlns:c="http://schemas.openxmlformats.org/drawingml/2006/chart" xmlns:r="http://schemas.openxmlformats.org/officeDocument/2006/relationships" r:id="rId2"/>
          </a:graphicData>
        </a:graphic>
      </p:graphicFrame>
      <p:pic>
        <p:nvPicPr>
          <p:cNvPr id="7" name="Picture 3" descr="ARS-FOND COURRIER"/>
          <p:cNvPicPr>
            <a:picLocks noChangeAspect="1" noChangeArrowheads="1"/>
          </p:cNvPicPr>
          <p:nvPr/>
        </p:nvPicPr>
        <p:blipFill>
          <a:blip r:embed="rId3">
            <a:extLst>
              <a:ext uri="{28A0092B-C50C-407E-A947-70E740481C1C}">
                <a14:useLocalDpi xmlns:a14="http://schemas.microsoft.com/office/drawing/2010/main" val="0"/>
              </a:ext>
            </a:extLst>
          </a:blip>
          <a:srcRect b="84415"/>
          <a:stretch>
            <a:fillRect/>
          </a:stretch>
        </p:blipFill>
        <p:spPr bwMode="auto">
          <a:xfrm>
            <a:off x="251520" y="5846763"/>
            <a:ext cx="864096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
        <p:nvSpPr>
          <p:cNvPr id="5" name="Text Box 2"/>
          <p:cNvSpPr txBox="1">
            <a:spLocks noChangeArrowheads="1"/>
          </p:cNvSpPr>
          <p:nvPr/>
        </p:nvSpPr>
        <p:spPr bwMode="auto">
          <a:xfrm>
            <a:off x="245267" y="414824"/>
            <a:ext cx="8663880" cy="2923877"/>
          </a:xfrm>
          <a:prstGeom prst="rect">
            <a:avLst/>
          </a:prstGeom>
          <a:solidFill>
            <a:srgbClr val="FFFFCC"/>
          </a:solidFill>
          <a:ln>
            <a:noFill/>
          </a:ln>
          <a:effec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fr-FR" altLang="fr-FR" b="1" dirty="0" smtClean="0">
                <a:solidFill>
                  <a:srgbClr val="0000FF"/>
                </a:solidFill>
                <a:latin typeface="Calibri" panose="020F0502020204030204" pitchFamily="34" charset="0"/>
              </a:rPr>
              <a:t>DONNEES DE LA TENSION ARTERIELLE (TA):</a:t>
            </a:r>
          </a:p>
          <a:p>
            <a:r>
              <a:rPr lang="fr-FR" altLang="fr-FR" b="1" dirty="0" smtClean="0">
                <a:solidFill>
                  <a:srgbClr val="0000FF"/>
                </a:solidFill>
                <a:latin typeface="Calibri" panose="020F0502020204030204" pitchFamily="34" charset="0"/>
              </a:rPr>
              <a:t>	 </a:t>
            </a:r>
            <a:r>
              <a:rPr lang="fr-FR" altLang="fr-FR" sz="1800" dirty="0" smtClean="0">
                <a:solidFill>
                  <a:srgbClr val="0000FF"/>
                </a:solidFill>
                <a:latin typeface="Calibri" panose="020F0502020204030204" pitchFamily="34" charset="0"/>
              </a:rPr>
              <a:t>Le deuxième EIR possible ,associé à une variation tensionnelle au cours d’une transfusion , est  </a:t>
            </a:r>
            <a:r>
              <a:rPr lang="fr-FR" altLang="fr-FR" sz="1800" b="1" u="sng" dirty="0" smtClean="0">
                <a:solidFill>
                  <a:srgbClr val="0000FF"/>
                </a:solidFill>
                <a:latin typeface="Calibri" panose="020F0502020204030204" pitchFamily="34" charset="0"/>
              </a:rPr>
              <a:t>l’HYPOTENSION</a:t>
            </a:r>
            <a:r>
              <a:rPr lang="fr-FR" altLang="fr-FR" sz="1800" b="1" dirty="0" smtClean="0">
                <a:solidFill>
                  <a:srgbClr val="0000FF"/>
                </a:solidFill>
                <a:latin typeface="Calibri" panose="020F0502020204030204" pitchFamily="34" charset="0"/>
              </a:rPr>
              <a:t> .</a:t>
            </a:r>
            <a:r>
              <a:rPr lang="fr-FR" altLang="fr-FR" sz="1800" dirty="0" smtClean="0">
                <a:solidFill>
                  <a:srgbClr val="0000FF"/>
                </a:solidFill>
                <a:latin typeface="Calibri" panose="020F0502020204030204" pitchFamily="34" charset="0"/>
              </a:rPr>
              <a:t>Elle est définie comme étant une diminution de la TA d’au moins 30 mm de Hg au cours de l ’épisode transfusionnel.  Elle peut survenir au cours de la transfusion avec des manifestations qui incite à arrêter immédiatement la perfusion du PSL . Elle n’est  souvent détectée que par la prise de TA en fin de transfusion et peut</a:t>
            </a:r>
          </a:p>
          <a:p>
            <a:r>
              <a:rPr lang="fr-FR" altLang="fr-FR" sz="1800" dirty="0" smtClean="0">
                <a:solidFill>
                  <a:srgbClr val="0000FF"/>
                </a:solidFill>
                <a:latin typeface="Calibri" panose="020F0502020204030204" pitchFamily="34" charset="0"/>
              </a:rPr>
              <a:t>aussi se manifester après la transfusion. Nous avons enregistré  </a:t>
            </a:r>
            <a:r>
              <a:rPr lang="fr-FR" altLang="fr-FR" sz="2800" b="1" dirty="0">
                <a:solidFill>
                  <a:srgbClr val="0000FF"/>
                </a:solidFill>
                <a:latin typeface="Calibri" panose="020F0502020204030204" pitchFamily="34" charset="0"/>
              </a:rPr>
              <a:t>8</a:t>
            </a:r>
            <a:r>
              <a:rPr lang="fr-FR" altLang="fr-FR" sz="1800" b="1" dirty="0" smtClean="0">
                <a:solidFill>
                  <a:srgbClr val="0000FF"/>
                </a:solidFill>
                <a:latin typeface="Calibri" panose="020F0502020204030204" pitchFamily="34" charset="0"/>
              </a:rPr>
              <a:t> dossiers </a:t>
            </a:r>
            <a:r>
              <a:rPr lang="fr-FR" altLang="fr-FR" sz="1800" dirty="0" smtClean="0">
                <a:solidFill>
                  <a:srgbClr val="0000FF"/>
                </a:solidFill>
                <a:latin typeface="Calibri" panose="020F0502020204030204" pitchFamily="34" charset="0"/>
              </a:rPr>
              <a:t>de transfusion ou la diminution de la TA répondait aux définitions précédentes avec des variations allant de </a:t>
            </a:r>
            <a:r>
              <a:rPr lang="fr-FR" altLang="fr-FR" sz="1800" b="1" dirty="0" smtClean="0">
                <a:solidFill>
                  <a:srgbClr val="0000FF"/>
                </a:solidFill>
                <a:latin typeface="Calibri" panose="020F0502020204030204" pitchFamily="34" charset="0"/>
              </a:rPr>
              <a:t>moins 30 mm Hg à moins 48 mm Hg</a:t>
            </a:r>
            <a:endParaRPr lang="fr-FR" altLang="fr-FR" sz="1800" b="1" dirty="0">
              <a:solidFill>
                <a:srgbClr val="0000FF"/>
              </a:solidFill>
              <a:latin typeface="Calibri" panose="020F0502020204030204" pitchFamily="34" charset="0"/>
            </a:endParaRPr>
          </a:p>
        </p:txBody>
      </p:sp>
      <p:cxnSp>
        <p:nvCxnSpPr>
          <p:cNvPr id="4" name="Connecteur droit avec flèche 3"/>
          <p:cNvCxnSpPr/>
          <p:nvPr/>
        </p:nvCxnSpPr>
        <p:spPr>
          <a:xfrm>
            <a:off x="5074999" y="4528117"/>
            <a:ext cx="169123" cy="36004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063" y="5408613"/>
            <a:ext cx="8485386" cy="438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4" name="Connecteur droit avec flèche 13"/>
          <p:cNvCxnSpPr/>
          <p:nvPr/>
        </p:nvCxnSpPr>
        <p:spPr>
          <a:xfrm flipV="1">
            <a:off x="7066258" y="5846763"/>
            <a:ext cx="169123" cy="30664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a:off x="4905876" y="5267648"/>
            <a:ext cx="169123" cy="36004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17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95" y="4797152"/>
            <a:ext cx="8364487" cy="28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6" y="3834640"/>
            <a:ext cx="8364487"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9" name="Connecteur droit avec flèche 18"/>
          <p:cNvCxnSpPr/>
          <p:nvPr/>
        </p:nvCxnSpPr>
        <p:spPr>
          <a:xfrm flipV="1">
            <a:off x="6981696" y="4977640"/>
            <a:ext cx="398616" cy="44333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a:off x="5056727" y="4474725"/>
            <a:ext cx="169123" cy="36004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093267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1334</TotalTime>
  <Words>426</Words>
  <Application>Microsoft Office PowerPoint</Application>
  <PresentationFormat>Affichage à l'écran (4:3)</PresentationFormat>
  <Paragraphs>93</Paragraphs>
  <Slides>12</Slides>
  <Notes>0</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Ministère du travail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c:creator>
  <cp:lastModifiedBy>*</cp:lastModifiedBy>
  <cp:revision>12</cp:revision>
  <dcterms:created xsi:type="dcterms:W3CDTF">2017-10-04T09:15:47Z</dcterms:created>
  <dcterms:modified xsi:type="dcterms:W3CDTF">2017-11-07T07:23:08Z</dcterms:modified>
</cp:coreProperties>
</file>