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0"/>
  </p:notesMasterIdLst>
  <p:handoutMasterIdLst>
    <p:handoutMasterId r:id="rId11"/>
  </p:handoutMasterIdLst>
  <p:sldIdLst>
    <p:sldId id="256" r:id="rId2"/>
    <p:sldId id="257" r:id="rId3"/>
    <p:sldId id="258" r:id="rId4"/>
    <p:sldId id="262" r:id="rId5"/>
    <p:sldId id="259" r:id="rId6"/>
    <p:sldId id="260" r:id="rId7"/>
    <p:sldId id="261" r:id="rId8"/>
    <p:sldId id="263" r:id="rId9"/>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F6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114" d="100"/>
          <a:sy n="114" d="100"/>
        </p:scale>
        <p:origin x="-72" y="-72"/>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F9C765EC-F1CF-4646-8168-85D7D57EE944}" type="datetimeFigureOut">
              <a:rPr lang="fr-FR" smtClean="0"/>
              <a:t>07/11/2017</a:t>
            </a:fld>
            <a:endParaRPr lang="fr-FR"/>
          </a:p>
        </p:txBody>
      </p:sp>
      <p:sp>
        <p:nvSpPr>
          <p:cNvPr id="4" name="Espace réservé du pied de page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06945CC-F7E2-42C9-8796-8E6602A7E64D}" type="slidenum">
              <a:rPr lang="fr-FR" smtClean="0"/>
              <a:t>‹N°›</a:t>
            </a:fld>
            <a:endParaRPr lang="fr-FR"/>
          </a:p>
        </p:txBody>
      </p:sp>
    </p:spTree>
    <p:extLst>
      <p:ext uri="{BB962C8B-B14F-4D97-AF65-F5344CB8AC3E}">
        <p14:creationId xmlns:p14="http://schemas.microsoft.com/office/powerpoint/2010/main" val="3049941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CCBAC70-1867-419F-AE8A-2C0C9A9117E0}" type="datetimeFigureOut">
              <a:rPr lang="fr-FR" smtClean="0"/>
              <a:t>07/11/2017</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4CF84CB5-6924-49B1-96A7-4892F0E589DC}" type="slidenum">
              <a:rPr lang="fr-FR" smtClean="0"/>
              <a:t>‹N°›</a:t>
            </a:fld>
            <a:endParaRPr lang="fr-FR"/>
          </a:p>
        </p:txBody>
      </p:sp>
    </p:spTree>
    <p:extLst>
      <p:ext uri="{BB962C8B-B14F-4D97-AF65-F5344CB8AC3E}">
        <p14:creationId xmlns:p14="http://schemas.microsoft.com/office/powerpoint/2010/main" val="549271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CF84CB5-6924-49B1-96A7-4892F0E589DC}" type="slidenum">
              <a:rPr lang="fr-FR" smtClean="0"/>
              <a:t>3</a:t>
            </a:fld>
            <a:endParaRPr lang="fr-FR"/>
          </a:p>
        </p:txBody>
      </p:sp>
    </p:spTree>
    <p:extLst>
      <p:ext uri="{BB962C8B-B14F-4D97-AF65-F5344CB8AC3E}">
        <p14:creationId xmlns:p14="http://schemas.microsoft.com/office/powerpoint/2010/main" val="632693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655C80FA-A2EF-439A-AA90-427FBC887FBB}" type="datetimeFigureOut">
              <a:rPr lang="fr-FR" smtClean="0"/>
              <a:t>07/11/2017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490FAD-6720-4D97-8E38-94080A226067}" type="slidenum">
              <a:rPr lang="fr-FR" smtClean="0"/>
              <a:t>‹N°›</a:t>
            </a:fld>
            <a:endParaRPr lang="fr-F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98604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55C80FA-A2EF-439A-AA90-427FBC887FBB}" type="datetimeFigureOut">
              <a:rPr lang="fr-FR" smtClean="0"/>
              <a:t>07/11/2017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490FAD-6720-4D97-8E38-94080A226067}" type="slidenum">
              <a:rPr lang="fr-FR" smtClean="0"/>
              <a:t>‹N°›</a:t>
            </a:fld>
            <a:endParaRPr lang="fr-FR"/>
          </a:p>
        </p:txBody>
      </p:sp>
    </p:spTree>
    <p:extLst>
      <p:ext uri="{BB962C8B-B14F-4D97-AF65-F5344CB8AC3E}">
        <p14:creationId xmlns:p14="http://schemas.microsoft.com/office/powerpoint/2010/main" val="1391922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55C80FA-A2EF-439A-AA90-427FBC887FBB}" type="datetimeFigureOut">
              <a:rPr lang="fr-FR" smtClean="0"/>
              <a:t>07/11/2017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490FAD-6720-4D97-8E38-94080A226067}" type="slidenum">
              <a:rPr lang="fr-FR" smtClean="0"/>
              <a:t>‹N°›</a:t>
            </a:fld>
            <a:endParaRPr lang="fr-FR"/>
          </a:p>
        </p:txBody>
      </p:sp>
    </p:spTree>
    <p:extLst>
      <p:ext uri="{BB962C8B-B14F-4D97-AF65-F5344CB8AC3E}">
        <p14:creationId xmlns:p14="http://schemas.microsoft.com/office/powerpoint/2010/main" val="1526093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55C80FA-A2EF-439A-AA90-427FBC887FBB}" type="datetimeFigureOut">
              <a:rPr lang="fr-FR" smtClean="0"/>
              <a:t>07/11/2017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490FAD-6720-4D97-8E38-94080A226067}" type="slidenum">
              <a:rPr lang="fr-FR" smtClean="0"/>
              <a:t>‹N°›</a:t>
            </a:fld>
            <a:endParaRPr lang="fr-FR"/>
          </a:p>
        </p:txBody>
      </p:sp>
    </p:spTree>
    <p:extLst>
      <p:ext uri="{BB962C8B-B14F-4D97-AF65-F5344CB8AC3E}">
        <p14:creationId xmlns:p14="http://schemas.microsoft.com/office/powerpoint/2010/main" val="2985215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smtClean="0"/>
              <a:t>Modifiez le style du titre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655C80FA-A2EF-439A-AA90-427FBC887FBB}" type="datetimeFigureOut">
              <a:rPr lang="fr-FR" smtClean="0"/>
              <a:t>07/11/2017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490FAD-6720-4D97-8E38-94080A226067}" type="slidenum">
              <a:rPr lang="fr-FR" smtClean="0"/>
              <a:t>‹N°›</a:t>
            </a:fld>
            <a:endParaRPr lang="fr-F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424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655C80FA-A2EF-439A-AA90-427FBC887FBB}" type="datetimeFigureOut">
              <a:rPr lang="fr-FR" smtClean="0"/>
              <a:t>07/11/2017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3490FAD-6720-4D97-8E38-94080A226067}" type="slidenum">
              <a:rPr lang="fr-FR" smtClean="0"/>
              <a:t>‹N°›</a:t>
            </a:fld>
            <a:endParaRPr lang="fr-FR"/>
          </a:p>
        </p:txBody>
      </p:sp>
    </p:spTree>
    <p:extLst>
      <p:ext uri="{BB962C8B-B14F-4D97-AF65-F5344CB8AC3E}">
        <p14:creationId xmlns:p14="http://schemas.microsoft.com/office/powerpoint/2010/main" val="2248764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97280" y="2582335"/>
            <a:ext cx="4937760" cy="32867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217920" y="2582334"/>
            <a:ext cx="4937760" cy="32867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655C80FA-A2EF-439A-AA90-427FBC887FBB}" type="datetimeFigureOut">
              <a:rPr lang="fr-FR" smtClean="0"/>
              <a:t>07/11/2017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3490FAD-6720-4D97-8E38-94080A226067}" type="slidenum">
              <a:rPr lang="fr-FR" smtClean="0"/>
              <a:t>‹N°›</a:t>
            </a:fld>
            <a:endParaRPr lang="fr-FR"/>
          </a:p>
        </p:txBody>
      </p:sp>
    </p:spTree>
    <p:extLst>
      <p:ext uri="{BB962C8B-B14F-4D97-AF65-F5344CB8AC3E}">
        <p14:creationId xmlns:p14="http://schemas.microsoft.com/office/powerpoint/2010/main" val="965526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655C80FA-A2EF-439A-AA90-427FBC887FBB}" type="datetimeFigureOut">
              <a:rPr lang="fr-FR" smtClean="0"/>
              <a:t>07/11/2017</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3490FAD-6720-4D97-8E38-94080A226067}" type="slidenum">
              <a:rPr lang="fr-FR" smtClean="0"/>
              <a:t>‹N°›</a:t>
            </a:fld>
            <a:endParaRPr lang="fr-FR"/>
          </a:p>
        </p:txBody>
      </p:sp>
    </p:spTree>
    <p:extLst>
      <p:ext uri="{BB962C8B-B14F-4D97-AF65-F5344CB8AC3E}">
        <p14:creationId xmlns:p14="http://schemas.microsoft.com/office/powerpoint/2010/main" val="4159190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55C80FA-A2EF-439A-AA90-427FBC887FBB}" type="datetimeFigureOut">
              <a:rPr lang="fr-FR" smtClean="0"/>
              <a:t>07/11/2017</a:t>
            </a:fld>
            <a:endParaRPr lang="fr-F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r-FR"/>
          </a:p>
        </p:txBody>
      </p:sp>
      <p:sp>
        <p:nvSpPr>
          <p:cNvPr id="9" name="Slide Number Placeholder 8"/>
          <p:cNvSpPr>
            <a:spLocks noGrp="1"/>
          </p:cNvSpPr>
          <p:nvPr>
            <p:ph type="sldNum" sz="quarter" idx="12"/>
          </p:nvPr>
        </p:nvSpPr>
        <p:spPr/>
        <p:txBody>
          <a:bodyPr/>
          <a:lstStyle/>
          <a:p>
            <a:fld id="{B3490FAD-6720-4D97-8E38-94080A226067}" type="slidenum">
              <a:rPr lang="fr-FR" smtClean="0"/>
              <a:t>‹N°›</a:t>
            </a:fld>
            <a:endParaRPr lang="fr-FR"/>
          </a:p>
        </p:txBody>
      </p:sp>
    </p:spTree>
    <p:extLst>
      <p:ext uri="{BB962C8B-B14F-4D97-AF65-F5344CB8AC3E}">
        <p14:creationId xmlns:p14="http://schemas.microsoft.com/office/powerpoint/2010/main" val="3432362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fr-FR" smtClean="0"/>
              <a:t>Modifiez le style du titre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55C80FA-A2EF-439A-AA90-427FBC887FBB}" type="datetimeFigureOut">
              <a:rPr lang="fr-FR" smtClean="0"/>
              <a:t>07/11/2017</a:t>
            </a:fld>
            <a:endParaRPr lang="fr-F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fr-F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3490FAD-6720-4D97-8E38-94080A226067}" type="slidenum">
              <a:rPr lang="fr-FR" smtClean="0"/>
              <a:t>‹N°›</a:t>
            </a:fld>
            <a:endParaRPr lang="fr-FR"/>
          </a:p>
        </p:txBody>
      </p:sp>
    </p:spTree>
    <p:extLst>
      <p:ext uri="{BB962C8B-B14F-4D97-AF65-F5344CB8AC3E}">
        <p14:creationId xmlns:p14="http://schemas.microsoft.com/office/powerpoint/2010/main" val="4051473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655C80FA-A2EF-439A-AA90-427FBC887FBB}" type="datetimeFigureOut">
              <a:rPr lang="fr-FR" smtClean="0"/>
              <a:t>07/11/2017</a:t>
            </a:fld>
            <a:endParaRPr lang="fr-F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3490FAD-6720-4D97-8E38-94080A226067}" type="slidenum">
              <a:rPr lang="fr-FR" smtClean="0"/>
              <a:t>‹N°›</a:t>
            </a:fld>
            <a:endParaRPr lang="fr-FR"/>
          </a:p>
        </p:txBody>
      </p:sp>
    </p:spTree>
    <p:extLst>
      <p:ext uri="{BB962C8B-B14F-4D97-AF65-F5344CB8AC3E}">
        <p14:creationId xmlns:p14="http://schemas.microsoft.com/office/powerpoint/2010/main" val="2268379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55C80FA-A2EF-439A-AA90-427FBC887FBB}" type="datetimeFigureOut">
              <a:rPr lang="fr-FR" smtClean="0"/>
              <a:t>07/11/2017</a:t>
            </a:fld>
            <a:endParaRPr lang="fr-F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r-F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3490FAD-6720-4D97-8E38-94080A226067}" type="slidenum">
              <a:rPr lang="fr-FR" smtClean="0"/>
              <a:t>‹N°›</a:t>
            </a:fld>
            <a:endParaRPr lang="fr-F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380259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9%20actions%20corrective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solidFill>
            <a:srgbClr val="E7F6FF"/>
          </a:solidFill>
          <a:scene3d>
            <a:camera prst="orthographicFront"/>
            <a:lightRig rig="threePt" dir="t"/>
          </a:scene3d>
          <a:sp3d>
            <a:bevelT/>
          </a:sp3d>
        </p:spPr>
        <p:txBody>
          <a:bodyPr>
            <a:normAutofit/>
          </a:bodyPr>
          <a:lstStyle/>
          <a:p>
            <a:r>
              <a:rPr lang="fr-FR" sz="6500" b="1" dirty="0" smtClean="0">
                <a:solidFill>
                  <a:srgbClr val="0070C0"/>
                </a:solidFill>
                <a:effectLst>
                  <a:outerShdw blurRad="38100" dist="38100" dir="2700000" algn="tl">
                    <a:srgbClr val="000000">
                      <a:alpha val="43137"/>
                    </a:srgbClr>
                  </a:outerShdw>
                </a:effectLst>
                <a:latin typeface="Harlow Solid Italic" panose="04030604020F02020D02" pitchFamily="82" charset="0"/>
              </a:rPr>
              <a:t>Présentation d’un événement indésirable grave sur la chaîne transfusionnelle</a:t>
            </a:r>
            <a:endParaRPr lang="fr-FR" sz="6500" b="1" dirty="0">
              <a:solidFill>
                <a:srgbClr val="0070C0"/>
              </a:solidFill>
              <a:effectLst>
                <a:outerShdw blurRad="38100" dist="38100" dir="2700000" algn="tl">
                  <a:srgbClr val="000000">
                    <a:alpha val="43137"/>
                  </a:srgbClr>
                </a:outerShdw>
              </a:effectLst>
              <a:latin typeface="Harlow Solid Italic" panose="04030604020F02020D02" pitchFamily="82" charset="0"/>
            </a:endParaRPr>
          </a:p>
        </p:txBody>
      </p:sp>
      <p:sp>
        <p:nvSpPr>
          <p:cNvPr id="3" name="Sous-titre 2"/>
          <p:cNvSpPr>
            <a:spLocks noGrp="1"/>
          </p:cNvSpPr>
          <p:nvPr>
            <p:ph type="subTitle" idx="1"/>
          </p:nvPr>
        </p:nvSpPr>
        <p:spPr/>
        <p:txBody>
          <a:bodyPr>
            <a:normAutofit fontScale="77500" lnSpcReduction="20000"/>
          </a:bodyPr>
          <a:lstStyle/>
          <a:p>
            <a:pPr algn="r"/>
            <a:r>
              <a:rPr lang="fr-FR" sz="3100" b="1" dirty="0" smtClean="0">
                <a:solidFill>
                  <a:schemeClr val="bg1">
                    <a:lumMod val="50000"/>
                  </a:schemeClr>
                </a:solidFill>
                <a:latin typeface="+mn-lt"/>
              </a:rPr>
              <a:t>CH BELNAY</a:t>
            </a:r>
          </a:p>
          <a:p>
            <a:pPr algn="r"/>
            <a:r>
              <a:rPr lang="fr-FR" sz="2300" b="1" dirty="0" smtClean="0">
                <a:solidFill>
                  <a:schemeClr val="bg1">
                    <a:lumMod val="50000"/>
                  </a:schemeClr>
                </a:solidFill>
                <a:latin typeface="+mn-lt"/>
              </a:rPr>
              <a:t>Docteur Michel LANDREAU</a:t>
            </a:r>
          </a:p>
          <a:p>
            <a:pPr algn="r"/>
            <a:r>
              <a:rPr lang="fr-FR" sz="2300" b="1" dirty="0" smtClean="0">
                <a:solidFill>
                  <a:schemeClr val="bg1">
                    <a:lumMod val="50000"/>
                  </a:schemeClr>
                </a:solidFill>
                <a:latin typeface="+mn-lt"/>
              </a:rPr>
              <a:t>Marina PETIT</a:t>
            </a: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2003" y="4681763"/>
            <a:ext cx="2336033" cy="1671758"/>
          </a:xfrm>
          <a:prstGeom prst="rect">
            <a:avLst/>
          </a:prstGeom>
        </p:spPr>
      </p:pic>
    </p:spTree>
    <p:extLst>
      <p:ext uri="{BB962C8B-B14F-4D97-AF65-F5344CB8AC3E}">
        <p14:creationId xmlns:p14="http://schemas.microsoft.com/office/powerpoint/2010/main" val="558192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286604"/>
            <a:ext cx="10058400" cy="990106"/>
          </a:xfrm>
          <a:solidFill>
            <a:srgbClr val="E7F6FF"/>
          </a:solidFill>
          <a:scene3d>
            <a:camera prst="orthographicFront"/>
            <a:lightRig rig="threePt" dir="t"/>
          </a:scene3d>
          <a:sp3d>
            <a:bevelT/>
          </a:sp3d>
        </p:spPr>
        <p:txBody>
          <a:bodyPr/>
          <a:lstStyle/>
          <a:p>
            <a:r>
              <a:rPr lang="fr-FR" b="1" dirty="0" smtClean="0">
                <a:solidFill>
                  <a:srgbClr val="0070C0"/>
                </a:solidFill>
                <a:effectLst>
                  <a:outerShdw blurRad="38100" dist="38100" dir="2700000" algn="tl">
                    <a:srgbClr val="000000">
                      <a:alpha val="43137"/>
                    </a:srgbClr>
                  </a:outerShdw>
                </a:effectLst>
                <a:latin typeface="Harlow Solid Italic" panose="04030604020F02020D02" pitchFamily="82" charset="0"/>
              </a:rPr>
              <a:t>Présentation des patients</a:t>
            </a:r>
            <a:endParaRPr lang="fr-FR" b="1" dirty="0">
              <a:solidFill>
                <a:srgbClr val="0070C0"/>
              </a:solidFill>
              <a:effectLst>
                <a:outerShdw blurRad="38100" dist="38100" dir="2700000" algn="tl">
                  <a:srgbClr val="000000">
                    <a:alpha val="43137"/>
                  </a:srgbClr>
                </a:outerShdw>
              </a:effectLst>
              <a:latin typeface="Harlow Solid Italic" panose="04030604020F02020D02" pitchFamily="82" charset="0"/>
            </a:endParaRPr>
          </a:p>
        </p:txBody>
      </p:sp>
      <p:sp>
        <p:nvSpPr>
          <p:cNvPr id="3" name="Espace réservé du contenu 2"/>
          <p:cNvSpPr>
            <a:spLocks noGrp="1"/>
          </p:cNvSpPr>
          <p:nvPr>
            <p:ph idx="1"/>
          </p:nvPr>
        </p:nvSpPr>
        <p:spPr/>
        <p:txBody>
          <a:bodyPr>
            <a:normAutofit fontScale="92500" lnSpcReduction="10000"/>
          </a:bodyPr>
          <a:lstStyle/>
          <a:p>
            <a:pPr>
              <a:buClr>
                <a:srgbClr val="0070C0"/>
              </a:buClr>
              <a:buFont typeface="Wingdings 2" panose="05020102010507070707" pitchFamily="18" charset="2"/>
              <a:buChar char=""/>
            </a:pPr>
            <a:r>
              <a:rPr lang="fr-FR" sz="2400" b="1" dirty="0" smtClean="0">
                <a:solidFill>
                  <a:srgbClr val="0070C0"/>
                </a:solidFill>
              </a:rPr>
              <a:t> Patient B :</a:t>
            </a:r>
          </a:p>
          <a:p>
            <a:pPr>
              <a:spcBef>
                <a:spcPts val="600"/>
              </a:spcBef>
            </a:pPr>
            <a:r>
              <a:rPr lang="fr-FR" dirty="0" smtClean="0">
                <a:solidFill>
                  <a:schemeClr val="tx1"/>
                </a:solidFill>
              </a:rPr>
              <a:t>63 ans</a:t>
            </a:r>
          </a:p>
          <a:p>
            <a:pPr>
              <a:spcBef>
                <a:spcPts val="300"/>
              </a:spcBef>
            </a:pPr>
            <a:r>
              <a:rPr lang="fr-FR" dirty="0" smtClean="0">
                <a:solidFill>
                  <a:schemeClr val="tx1"/>
                </a:solidFill>
              </a:rPr>
              <a:t>Cancer de la prostate </a:t>
            </a:r>
            <a:r>
              <a:rPr lang="fr-FR" dirty="0" err="1" smtClean="0">
                <a:solidFill>
                  <a:schemeClr val="tx1"/>
                </a:solidFill>
              </a:rPr>
              <a:t>multimétastatique</a:t>
            </a:r>
            <a:r>
              <a:rPr lang="fr-FR" dirty="0" smtClean="0">
                <a:solidFill>
                  <a:schemeClr val="tx1"/>
                </a:solidFill>
              </a:rPr>
              <a:t> résistant aux chimiothérapies et monothérapies</a:t>
            </a:r>
          </a:p>
          <a:p>
            <a:pPr>
              <a:spcBef>
                <a:spcPts val="300"/>
              </a:spcBef>
            </a:pPr>
            <a:r>
              <a:rPr lang="fr-FR" dirty="0" smtClean="0">
                <a:solidFill>
                  <a:schemeClr val="tx1"/>
                </a:solidFill>
              </a:rPr>
              <a:t>Groupe AB+</a:t>
            </a:r>
          </a:p>
          <a:p>
            <a:pPr>
              <a:buClr>
                <a:srgbClr val="0070C0"/>
              </a:buClr>
              <a:buFont typeface="Wingdings 2" panose="05020102010507070707" pitchFamily="18" charset="2"/>
              <a:buChar char=""/>
            </a:pPr>
            <a:r>
              <a:rPr lang="fr-FR" b="1" dirty="0" smtClean="0">
                <a:solidFill>
                  <a:srgbClr val="0070C0"/>
                </a:solidFill>
              </a:rPr>
              <a:t> </a:t>
            </a:r>
            <a:r>
              <a:rPr lang="fr-FR" sz="2400" b="1" dirty="0" smtClean="0">
                <a:solidFill>
                  <a:srgbClr val="0070C0"/>
                </a:solidFill>
              </a:rPr>
              <a:t>Patient C :</a:t>
            </a:r>
          </a:p>
          <a:p>
            <a:pPr>
              <a:spcBef>
                <a:spcPts val="600"/>
              </a:spcBef>
            </a:pPr>
            <a:r>
              <a:rPr lang="fr-FR" dirty="0"/>
              <a:t>83 ans </a:t>
            </a:r>
          </a:p>
          <a:p>
            <a:pPr>
              <a:spcBef>
                <a:spcPts val="300"/>
              </a:spcBef>
            </a:pPr>
            <a:r>
              <a:rPr lang="fr-FR" dirty="0"/>
              <a:t>Syndrome </a:t>
            </a:r>
            <a:r>
              <a:rPr lang="fr-FR" dirty="0" smtClean="0"/>
              <a:t>myélodysplasique</a:t>
            </a:r>
            <a:endParaRPr lang="fr-FR" dirty="0"/>
          </a:p>
          <a:p>
            <a:pPr>
              <a:spcBef>
                <a:spcPts val="300"/>
              </a:spcBef>
            </a:pPr>
            <a:r>
              <a:rPr lang="fr-FR" dirty="0"/>
              <a:t>Sans indication </a:t>
            </a:r>
            <a:r>
              <a:rPr lang="fr-FR" dirty="0" smtClean="0"/>
              <a:t>d’EPO</a:t>
            </a:r>
          </a:p>
          <a:p>
            <a:pPr>
              <a:spcBef>
                <a:spcPts val="300"/>
              </a:spcBef>
            </a:pPr>
            <a:r>
              <a:rPr lang="fr-FR" dirty="0" smtClean="0"/>
              <a:t>Groupe A+</a:t>
            </a:r>
          </a:p>
          <a:p>
            <a:pPr>
              <a:spcBef>
                <a:spcPts val="300"/>
              </a:spcBef>
            </a:pPr>
            <a:endParaRPr lang="fr-FR" sz="1300" dirty="0"/>
          </a:p>
          <a:p>
            <a:r>
              <a:rPr lang="fr-FR" dirty="0" smtClean="0"/>
              <a:t>Programmation et transfusion </a:t>
            </a:r>
            <a:r>
              <a:rPr lang="fr-FR" dirty="0"/>
              <a:t>de 2 CGR </a:t>
            </a:r>
            <a:r>
              <a:rPr lang="fr-FR" dirty="0" smtClean="0"/>
              <a:t>chacun le 27/10/2016 dans le même service</a:t>
            </a:r>
          </a:p>
          <a:p>
            <a:pPr>
              <a:spcBef>
                <a:spcPts val="300"/>
              </a:spcBef>
            </a:pPr>
            <a:r>
              <a:rPr lang="fr-FR" dirty="0" smtClean="0"/>
              <a:t>Sang </a:t>
            </a:r>
            <a:r>
              <a:rPr lang="fr-FR" dirty="0" err="1" smtClean="0"/>
              <a:t>phénotypé</a:t>
            </a:r>
            <a:r>
              <a:rPr lang="fr-FR" dirty="0" smtClean="0"/>
              <a:t> =&gt; transfusion en A+ des 2 patients</a:t>
            </a:r>
            <a:endParaRPr lang="fr-FR" dirty="0"/>
          </a:p>
        </p:txBody>
      </p:sp>
    </p:spTree>
    <p:extLst>
      <p:ext uri="{BB962C8B-B14F-4D97-AF65-F5344CB8AC3E}">
        <p14:creationId xmlns:p14="http://schemas.microsoft.com/office/powerpoint/2010/main" val="2789666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286604"/>
            <a:ext cx="10058400" cy="990106"/>
          </a:xfrm>
          <a:solidFill>
            <a:srgbClr val="E7F6FF"/>
          </a:solidFill>
          <a:scene3d>
            <a:camera prst="orthographicFront"/>
            <a:lightRig rig="threePt" dir="t"/>
          </a:scene3d>
          <a:sp3d>
            <a:bevelT/>
          </a:sp3d>
        </p:spPr>
        <p:txBody>
          <a:bodyPr/>
          <a:lstStyle/>
          <a:p>
            <a:r>
              <a:rPr lang="fr-FR" b="1" dirty="0" smtClean="0">
                <a:solidFill>
                  <a:srgbClr val="0070C0"/>
                </a:solidFill>
                <a:effectLst>
                  <a:outerShdw blurRad="38100" dist="38100" dir="2700000" algn="tl">
                    <a:srgbClr val="000000">
                      <a:alpha val="43137"/>
                    </a:srgbClr>
                  </a:outerShdw>
                </a:effectLst>
                <a:latin typeface="Harlow Solid Italic" panose="04030604020F02020D02" pitchFamily="82" charset="0"/>
              </a:rPr>
              <a:t>Déroulement des faits</a:t>
            </a:r>
            <a:endParaRPr lang="fr-FR" b="1" dirty="0">
              <a:solidFill>
                <a:srgbClr val="0070C0"/>
              </a:solidFill>
              <a:effectLst>
                <a:outerShdw blurRad="38100" dist="38100" dir="2700000" algn="tl">
                  <a:srgbClr val="000000">
                    <a:alpha val="43137"/>
                  </a:srgbClr>
                </a:outerShdw>
              </a:effectLst>
              <a:latin typeface="Harlow Solid Italic" panose="04030604020F02020D02" pitchFamily="82" charset="0"/>
            </a:endParaRPr>
          </a:p>
        </p:txBody>
      </p:sp>
      <p:sp>
        <p:nvSpPr>
          <p:cNvPr id="3" name="Espace réservé du contenu 2"/>
          <p:cNvSpPr>
            <a:spLocks noGrp="1"/>
          </p:cNvSpPr>
          <p:nvPr>
            <p:ph idx="1"/>
          </p:nvPr>
        </p:nvSpPr>
        <p:spPr>
          <a:xfrm>
            <a:off x="1097280" y="1845734"/>
            <a:ext cx="5665829" cy="4408418"/>
          </a:xfrm>
        </p:spPr>
        <p:txBody>
          <a:bodyPr>
            <a:normAutofit fontScale="92500" lnSpcReduction="10000"/>
          </a:bodyPr>
          <a:lstStyle/>
          <a:p>
            <a:pPr>
              <a:spcBef>
                <a:spcPts val="600"/>
              </a:spcBef>
              <a:tabLst>
                <a:tab pos="5202238" algn="l"/>
              </a:tabLst>
            </a:pPr>
            <a:r>
              <a:rPr lang="fr-FR" dirty="0" smtClean="0"/>
              <a:t>Un infirmier titulaire (</a:t>
            </a:r>
            <a:r>
              <a:rPr lang="fr-FR" dirty="0" err="1" smtClean="0"/>
              <a:t>IDEt</a:t>
            </a:r>
            <a:r>
              <a:rPr lang="fr-FR" dirty="0" smtClean="0"/>
              <a:t>) et un infirmier stagiaire (</a:t>
            </a:r>
            <a:r>
              <a:rPr lang="fr-FR" dirty="0" err="1" smtClean="0"/>
              <a:t>IDEs</a:t>
            </a:r>
            <a:r>
              <a:rPr lang="fr-FR" dirty="0" smtClean="0"/>
              <a:t>) vérifient les produits sanguins labiles et les documents sur une paillasse de la salle de soins et remplissent les fiches de délivrance nominative.</a:t>
            </a:r>
          </a:p>
          <a:p>
            <a:pPr>
              <a:spcBef>
                <a:spcPts val="600"/>
              </a:spcBef>
              <a:tabLst>
                <a:tab pos="5202238" algn="l"/>
              </a:tabLst>
            </a:pPr>
            <a:r>
              <a:rPr lang="fr-FR" dirty="0" smtClean="0"/>
              <a:t>Les infirmiers installent M. B, effectuent les vérifications, prennent les constantes et commencent la transfusion (selon la check </a:t>
            </a:r>
            <a:r>
              <a:rPr lang="fr-FR" dirty="0" err="1" smtClean="0"/>
              <a:t>list</a:t>
            </a:r>
            <a:r>
              <a:rPr lang="fr-FR" dirty="0" smtClean="0"/>
              <a:t>) de la première poche n°2785 sur chambre implantable. Pendant les 15 premières minutes, </a:t>
            </a:r>
            <a:r>
              <a:rPr lang="fr-FR" dirty="0" err="1" smtClean="0"/>
              <a:t>l’IDEs</a:t>
            </a:r>
            <a:r>
              <a:rPr lang="fr-FR" dirty="0" smtClean="0"/>
              <a:t> surveille le patient B et l’</a:t>
            </a:r>
            <a:r>
              <a:rPr lang="fr-FR" dirty="0" err="1" smtClean="0"/>
              <a:t>IDEt</a:t>
            </a:r>
            <a:r>
              <a:rPr lang="fr-FR" dirty="0" smtClean="0"/>
              <a:t> prépare la transfusion du patient C dans la salle de soins. </a:t>
            </a:r>
            <a:r>
              <a:rPr lang="fr-FR" dirty="0" err="1" smtClean="0"/>
              <a:t>L’IDEs</a:t>
            </a:r>
            <a:r>
              <a:rPr lang="fr-FR" dirty="0" smtClean="0"/>
              <a:t> constate des frissons +++ chez le patient B et vient chercher l’</a:t>
            </a:r>
            <a:r>
              <a:rPr lang="fr-FR" dirty="0" err="1" smtClean="0"/>
              <a:t>IDEt</a:t>
            </a:r>
            <a:r>
              <a:rPr lang="fr-FR" dirty="0" smtClean="0"/>
              <a:t>. L’</a:t>
            </a:r>
            <a:r>
              <a:rPr lang="fr-FR" dirty="0" err="1" smtClean="0"/>
              <a:t>IDEt</a:t>
            </a:r>
            <a:r>
              <a:rPr lang="fr-FR" dirty="0" smtClean="0"/>
              <a:t> constate à son tour les frissons +++. Ils arrêtent la transfusion, préviennent le médecin et le prennent en charge (oxygène, surveillance des constantes …). L’</a:t>
            </a:r>
            <a:r>
              <a:rPr lang="fr-FR" dirty="0" err="1" smtClean="0"/>
              <a:t>IDEt</a:t>
            </a:r>
            <a:r>
              <a:rPr lang="fr-FR" dirty="0" smtClean="0"/>
              <a:t> informe l’EFS de l’événement indésirable receveur qui définit la procédure à suivre (hémocultures + envoi des tubes et des poches à l’EFS). Le médecin remplit une fiche d’EIR.</a:t>
            </a:r>
          </a:p>
        </p:txBody>
      </p:sp>
      <p:pic>
        <p:nvPicPr>
          <p:cNvPr id="4" name="Image 3"/>
          <p:cNvPicPr>
            <a:picLocks noChangeAspect="1"/>
          </p:cNvPicPr>
          <p:nvPr/>
        </p:nvPicPr>
        <p:blipFill>
          <a:blip r:embed="rId3"/>
          <a:stretch>
            <a:fillRect/>
          </a:stretch>
        </p:blipFill>
        <p:spPr>
          <a:xfrm>
            <a:off x="6728605" y="1471615"/>
            <a:ext cx="5428891" cy="4834296"/>
          </a:xfrm>
          <a:prstGeom prst="rect">
            <a:avLst/>
          </a:prstGeom>
        </p:spPr>
      </p:pic>
    </p:spTree>
    <p:extLst>
      <p:ext uri="{BB962C8B-B14F-4D97-AF65-F5344CB8AC3E}">
        <p14:creationId xmlns:p14="http://schemas.microsoft.com/office/powerpoint/2010/main" val="3583726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286604"/>
            <a:ext cx="10058400" cy="990106"/>
          </a:xfrm>
          <a:solidFill>
            <a:srgbClr val="E7F6FF"/>
          </a:solidFill>
          <a:scene3d>
            <a:camera prst="orthographicFront"/>
            <a:lightRig rig="threePt" dir="t"/>
          </a:scene3d>
          <a:sp3d>
            <a:bevelT/>
          </a:sp3d>
        </p:spPr>
        <p:txBody>
          <a:bodyPr/>
          <a:lstStyle/>
          <a:p>
            <a:r>
              <a:rPr lang="fr-FR" b="1" dirty="0" smtClean="0">
                <a:solidFill>
                  <a:srgbClr val="0070C0"/>
                </a:solidFill>
                <a:effectLst>
                  <a:outerShdw blurRad="38100" dist="38100" dir="2700000" algn="tl">
                    <a:srgbClr val="000000">
                      <a:alpha val="43137"/>
                    </a:srgbClr>
                  </a:outerShdw>
                </a:effectLst>
                <a:latin typeface="Harlow Solid Italic" panose="04030604020F02020D02" pitchFamily="82" charset="0"/>
              </a:rPr>
              <a:t>Déroulement des faits</a:t>
            </a:r>
            <a:endParaRPr lang="fr-FR" b="1" dirty="0">
              <a:solidFill>
                <a:srgbClr val="0070C0"/>
              </a:solidFill>
              <a:effectLst>
                <a:outerShdw blurRad="38100" dist="38100" dir="2700000" algn="tl">
                  <a:srgbClr val="000000">
                    <a:alpha val="43137"/>
                  </a:srgbClr>
                </a:outerShdw>
              </a:effectLst>
              <a:latin typeface="Harlow Solid Italic" panose="04030604020F02020D02" pitchFamily="82" charset="0"/>
            </a:endParaRPr>
          </a:p>
        </p:txBody>
      </p:sp>
      <p:sp>
        <p:nvSpPr>
          <p:cNvPr id="3" name="Espace réservé du contenu 2"/>
          <p:cNvSpPr>
            <a:spLocks noGrp="1"/>
          </p:cNvSpPr>
          <p:nvPr>
            <p:ph idx="1"/>
          </p:nvPr>
        </p:nvSpPr>
        <p:spPr>
          <a:xfrm>
            <a:off x="1097280" y="1845734"/>
            <a:ext cx="5596818" cy="4408418"/>
          </a:xfrm>
        </p:spPr>
        <p:txBody>
          <a:bodyPr>
            <a:normAutofit lnSpcReduction="10000"/>
          </a:bodyPr>
          <a:lstStyle/>
          <a:p>
            <a:pPr>
              <a:spcBef>
                <a:spcPts val="600"/>
              </a:spcBef>
            </a:pPr>
            <a:r>
              <a:rPr lang="fr-FR" dirty="0" smtClean="0"/>
              <a:t>Simultanément à la surveillance du patient B, l’</a:t>
            </a:r>
            <a:r>
              <a:rPr lang="fr-FR" dirty="0" err="1" smtClean="0"/>
              <a:t>IDEt</a:t>
            </a:r>
            <a:r>
              <a:rPr lang="fr-FR" dirty="0" smtClean="0"/>
              <a:t> installe le patient C, effectue les vérifications, prend les constantes et commence la transfusion de la première poche n°7915. Tout se passe bien, il fait de même pour la deuxième poche n°1780. Tout se passe bien également.</a:t>
            </a:r>
          </a:p>
          <a:p>
            <a:pPr>
              <a:spcBef>
                <a:spcPts val="600"/>
              </a:spcBef>
            </a:pPr>
            <a:r>
              <a:rPr lang="fr-FR" dirty="0" smtClean="0"/>
              <a:t>A l’EFS, le technicien 1 réceptionne les tubes de sang et les poches à détruire du patient B (destruction informatiquement et physiquement). Un autre jour, le technicien 2 de l’EFS reçoit la confirmation de transfusion du patient B avec l’anomalie EIR (les hémocultures sont négatives) et celle du patient C mais avec le numéro d’une poche détruite du patient B (n°1780). Le patient C aurait dû être transfusé avec la poche n°8758.</a:t>
            </a:r>
          </a:p>
          <a:p>
            <a:pPr>
              <a:spcBef>
                <a:spcPts val="600"/>
              </a:spcBef>
            </a:pPr>
            <a:r>
              <a:rPr lang="fr-FR" dirty="0" smtClean="0"/>
              <a:t>L’EFS informe l’établissement de l’accident.</a:t>
            </a:r>
            <a:endParaRPr lang="fr-FR" dirty="0"/>
          </a:p>
        </p:txBody>
      </p:sp>
      <p:sp>
        <p:nvSpPr>
          <p:cNvPr id="5" name="Espace réservé du contenu 2"/>
          <p:cNvSpPr txBox="1">
            <a:spLocks/>
          </p:cNvSpPr>
          <p:nvPr/>
        </p:nvSpPr>
        <p:spPr>
          <a:xfrm>
            <a:off x="6807967" y="1845733"/>
            <a:ext cx="5044727" cy="2778025"/>
          </a:xfrm>
          <a:prstGeom prst="rect">
            <a:avLst/>
          </a:prstGeom>
          <a:solidFill>
            <a:srgbClr val="E7F6FF"/>
          </a:solidFill>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spcBef>
                <a:spcPts val="600"/>
              </a:spcBef>
            </a:pPr>
            <a:r>
              <a:rPr lang="fr-FR" b="1" dirty="0" smtClean="0">
                <a:solidFill>
                  <a:srgbClr val="0070C0"/>
                </a:solidFill>
              </a:rPr>
              <a:t>               </a:t>
            </a:r>
          </a:p>
          <a:p>
            <a:pPr>
              <a:spcBef>
                <a:spcPts val="600"/>
              </a:spcBef>
            </a:pPr>
            <a:r>
              <a:rPr lang="fr-FR" b="1" dirty="0">
                <a:solidFill>
                  <a:srgbClr val="0070C0"/>
                </a:solidFill>
              </a:rPr>
              <a:t> </a:t>
            </a:r>
            <a:r>
              <a:rPr lang="fr-FR" b="1" dirty="0" smtClean="0">
                <a:solidFill>
                  <a:srgbClr val="0070C0"/>
                </a:solidFill>
              </a:rPr>
              <a:t>             Patient B	         Patient C</a:t>
            </a:r>
          </a:p>
          <a:p>
            <a:pPr>
              <a:spcBef>
                <a:spcPts val="600"/>
              </a:spcBef>
            </a:pPr>
            <a:r>
              <a:rPr lang="fr-FR" sz="1500" dirty="0" smtClean="0"/>
              <a:t>       </a:t>
            </a:r>
          </a:p>
          <a:p>
            <a:pPr>
              <a:spcBef>
                <a:spcPts val="600"/>
              </a:spcBef>
            </a:pPr>
            <a:r>
              <a:rPr lang="fr-FR" dirty="0"/>
              <a:t> </a:t>
            </a:r>
            <a:r>
              <a:rPr lang="fr-FR" dirty="0" smtClean="0"/>
              <a:t>       2785 (EIR = arrêt)                 7915 OK</a:t>
            </a:r>
          </a:p>
          <a:p>
            <a:pPr>
              <a:spcBef>
                <a:spcPts val="600"/>
              </a:spcBef>
            </a:pPr>
            <a:r>
              <a:rPr lang="fr-FR" sz="1500" dirty="0" smtClean="0"/>
              <a:t>              </a:t>
            </a:r>
          </a:p>
          <a:p>
            <a:pPr>
              <a:spcBef>
                <a:spcPts val="600"/>
              </a:spcBef>
            </a:pPr>
            <a:r>
              <a:rPr lang="fr-FR" dirty="0"/>
              <a:t> </a:t>
            </a:r>
            <a:r>
              <a:rPr lang="fr-FR" dirty="0" smtClean="0"/>
              <a:t>                 1780                                8758</a:t>
            </a:r>
            <a:endParaRPr lang="fr-FR" dirty="0"/>
          </a:p>
        </p:txBody>
      </p:sp>
      <p:cxnSp>
        <p:nvCxnSpPr>
          <p:cNvPr id="7" name="Connecteur droit avec flèche 6"/>
          <p:cNvCxnSpPr/>
          <p:nvPr/>
        </p:nvCxnSpPr>
        <p:spPr>
          <a:xfrm>
            <a:off x="8773064" y="3761117"/>
            <a:ext cx="1199072" cy="8626"/>
          </a:xfrm>
          <a:prstGeom prst="straightConnector1">
            <a:avLst/>
          </a:prstGeom>
          <a:ln w="381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8881756" y="3888360"/>
            <a:ext cx="897147" cy="323165"/>
          </a:xfrm>
          <a:prstGeom prst="rect">
            <a:avLst/>
          </a:prstGeom>
          <a:noFill/>
        </p:spPr>
        <p:txBody>
          <a:bodyPr wrap="square" rtlCol="0">
            <a:spAutoFit/>
          </a:bodyPr>
          <a:lstStyle/>
          <a:p>
            <a:r>
              <a:rPr lang="fr-FR" sz="1500" dirty="0" smtClean="0"/>
              <a:t>inversion</a:t>
            </a:r>
            <a:endParaRPr lang="fr-FR" sz="1500" dirty="0"/>
          </a:p>
        </p:txBody>
      </p:sp>
      <p:sp>
        <p:nvSpPr>
          <p:cNvPr id="9" name="ZoneTexte 8"/>
          <p:cNvSpPr txBox="1"/>
          <p:nvPr/>
        </p:nvSpPr>
        <p:spPr>
          <a:xfrm>
            <a:off x="10477643" y="3898821"/>
            <a:ext cx="897147" cy="323165"/>
          </a:xfrm>
          <a:prstGeom prst="rect">
            <a:avLst/>
          </a:prstGeom>
          <a:noFill/>
        </p:spPr>
        <p:txBody>
          <a:bodyPr wrap="square" rtlCol="0">
            <a:spAutoFit/>
          </a:bodyPr>
          <a:lstStyle/>
          <a:p>
            <a:r>
              <a:rPr lang="fr-FR" sz="1500" dirty="0" smtClean="0"/>
              <a:t>= détruit</a:t>
            </a:r>
            <a:endParaRPr lang="fr-FR" sz="1500" dirty="0"/>
          </a:p>
        </p:txBody>
      </p:sp>
      <p:sp>
        <p:nvSpPr>
          <p:cNvPr id="10" name="ZoneTexte 9"/>
          <p:cNvSpPr txBox="1"/>
          <p:nvPr/>
        </p:nvSpPr>
        <p:spPr>
          <a:xfrm>
            <a:off x="7208231" y="3898821"/>
            <a:ext cx="1090380" cy="553998"/>
          </a:xfrm>
          <a:prstGeom prst="rect">
            <a:avLst/>
          </a:prstGeom>
          <a:noFill/>
        </p:spPr>
        <p:txBody>
          <a:bodyPr wrap="square" rtlCol="0">
            <a:spAutoFit/>
          </a:bodyPr>
          <a:lstStyle/>
          <a:p>
            <a:r>
              <a:rPr lang="fr-FR" sz="1500" dirty="0" smtClean="0"/>
              <a:t>= délivré au patient C</a:t>
            </a:r>
            <a:endParaRPr lang="fr-FR" sz="1500" dirty="0"/>
          </a:p>
        </p:txBody>
      </p:sp>
    </p:spTree>
    <p:extLst>
      <p:ext uri="{BB962C8B-B14F-4D97-AF65-F5344CB8AC3E}">
        <p14:creationId xmlns:p14="http://schemas.microsoft.com/office/powerpoint/2010/main" val="1988965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286604"/>
            <a:ext cx="10058400" cy="990106"/>
          </a:xfrm>
          <a:solidFill>
            <a:srgbClr val="E7F6FF"/>
          </a:solidFill>
          <a:scene3d>
            <a:camera prst="orthographicFront"/>
            <a:lightRig rig="threePt" dir="t"/>
          </a:scene3d>
          <a:sp3d>
            <a:bevelT/>
          </a:sp3d>
        </p:spPr>
        <p:txBody>
          <a:bodyPr/>
          <a:lstStyle/>
          <a:p>
            <a:r>
              <a:rPr lang="fr-FR" b="1" dirty="0" smtClean="0">
                <a:solidFill>
                  <a:srgbClr val="0070C0"/>
                </a:solidFill>
                <a:effectLst>
                  <a:outerShdw blurRad="38100" dist="38100" dir="2700000" algn="tl">
                    <a:srgbClr val="000000">
                      <a:alpha val="43137"/>
                    </a:srgbClr>
                  </a:outerShdw>
                </a:effectLst>
                <a:latin typeface="Harlow Solid Italic" panose="04030604020F02020D02" pitchFamily="82" charset="0"/>
              </a:rPr>
              <a:t>L’événement indésirable grave</a:t>
            </a:r>
            <a:endParaRPr lang="fr-FR" b="1" dirty="0">
              <a:solidFill>
                <a:srgbClr val="0070C0"/>
              </a:solidFill>
              <a:effectLst>
                <a:outerShdw blurRad="38100" dist="38100" dir="2700000" algn="tl">
                  <a:srgbClr val="000000">
                    <a:alpha val="43137"/>
                  </a:srgbClr>
                </a:outerShdw>
              </a:effectLst>
              <a:latin typeface="Harlow Solid Italic" panose="04030604020F02020D02" pitchFamily="82" charset="0"/>
            </a:endParaRPr>
          </a:p>
        </p:txBody>
      </p:sp>
      <p:sp>
        <p:nvSpPr>
          <p:cNvPr id="3" name="Espace réservé du contenu 2"/>
          <p:cNvSpPr>
            <a:spLocks noGrp="1"/>
          </p:cNvSpPr>
          <p:nvPr>
            <p:ph idx="1"/>
          </p:nvPr>
        </p:nvSpPr>
        <p:spPr/>
        <p:txBody>
          <a:bodyPr>
            <a:normAutofit/>
          </a:bodyPr>
          <a:lstStyle/>
          <a:p>
            <a:pPr marL="0" indent="0">
              <a:buClr>
                <a:srgbClr val="0070C0"/>
              </a:buClr>
              <a:buNone/>
            </a:pPr>
            <a:endParaRPr lang="fr-FR" sz="2200" dirty="0" smtClean="0"/>
          </a:p>
          <a:p>
            <a:pPr>
              <a:buClr>
                <a:srgbClr val="0070C0"/>
              </a:buClr>
              <a:buFont typeface="Wingdings 2" panose="05020102010507070707" pitchFamily="18" charset="2"/>
              <a:buChar char=""/>
            </a:pPr>
            <a:r>
              <a:rPr lang="fr-FR" sz="2200" dirty="0"/>
              <a:t> </a:t>
            </a:r>
            <a:r>
              <a:rPr lang="fr-FR" sz="2200" dirty="0" smtClean="0"/>
              <a:t>Le patient C a été transfusé avec l’une des poches qui était destinée au patient B.</a:t>
            </a:r>
          </a:p>
          <a:p>
            <a:pPr>
              <a:buClr>
                <a:srgbClr val="0070C0"/>
              </a:buClr>
              <a:buFont typeface="Wingdings 2" panose="05020102010507070707" pitchFamily="18" charset="2"/>
              <a:buChar char=""/>
            </a:pPr>
            <a:r>
              <a:rPr lang="fr-FR" sz="2200" dirty="0" smtClean="0"/>
              <a:t> Information de l’accident à J+8 après la transfusion.</a:t>
            </a:r>
          </a:p>
          <a:p>
            <a:pPr>
              <a:buClr>
                <a:srgbClr val="0070C0"/>
              </a:buClr>
              <a:buFont typeface="Wingdings 2" panose="05020102010507070707" pitchFamily="18" charset="2"/>
              <a:buChar char=""/>
            </a:pPr>
            <a:r>
              <a:rPr lang="fr-FR" sz="2200" dirty="0" smtClean="0"/>
              <a:t> Pas de conséquences pour le patient C car même groupe</a:t>
            </a:r>
          </a:p>
          <a:p>
            <a:pPr>
              <a:buClr>
                <a:srgbClr val="0070C0"/>
              </a:buClr>
              <a:buFont typeface="Wingdings 2" panose="05020102010507070707" pitchFamily="18" charset="2"/>
              <a:buChar char=""/>
            </a:pPr>
            <a:r>
              <a:rPr lang="fr-FR" sz="2200" dirty="0" smtClean="0"/>
              <a:t> Déclaration sur e-FIT</a:t>
            </a:r>
            <a:endParaRPr lang="fr-FR" sz="2200" dirty="0"/>
          </a:p>
        </p:txBody>
      </p:sp>
    </p:spTree>
    <p:extLst>
      <p:ext uri="{BB962C8B-B14F-4D97-AF65-F5344CB8AC3E}">
        <p14:creationId xmlns:p14="http://schemas.microsoft.com/office/powerpoint/2010/main" val="23778161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286604"/>
            <a:ext cx="10058400" cy="990106"/>
          </a:xfrm>
          <a:solidFill>
            <a:srgbClr val="E7F6FF"/>
          </a:solidFill>
          <a:scene3d>
            <a:camera prst="orthographicFront"/>
            <a:lightRig rig="threePt" dir="t"/>
          </a:scene3d>
          <a:sp3d>
            <a:bevelT/>
          </a:sp3d>
        </p:spPr>
        <p:txBody>
          <a:bodyPr/>
          <a:lstStyle/>
          <a:p>
            <a:r>
              <a:rPr lang="fr-FR" b="1" dirty="0" smtClean="0">
                <a:solidFill>
                  <a:srgbClr val="0070C0"/>
                </a:solidFill>
                <a:effectLst>
                  <a:outerShdw blurRad="38100" dist="38100" dir="2700000" algn="tl">
                    <a:srgbClr val="000000">
                      <a:alpha val="43137"/>
                    </a:srgbClr>
                  </a:outerShdw>
                </a:effectLst>
                <a:latin typeface="Harlow Solid Italic" panose="04030604020F02020D02" pitchFamily="82" charset="0"/>
              </a:rPr>
              <a:t>L’analyse en </a:t>
            </a:r>
            <a:r>
              <a:rPr lang="fr-FR" b="1" i="1" dirty="0" smtClean="0">
                <a:solidFill>
                  <a:srgbClr val="0070C0"/>
                </a:solidFill>
                <a:effectLst>
                  <a:outerShdw blurRad="38100" dist="38100" dir="2700000" algn="tl">
                    <a:srgbClr val="000000">
                      <a:alpha val="43137"/>
                    </a:srgbClr>
                  </a:outerShdw>
                </a:effectLst>
                <a:latin typeface="Calibri" panose="020F0502020204030204" pitchFamily="34" charset="0"/>
              </a:rPr>
              <a:t>CREX</a:t>
            </a:r>
            <a:endParaRPr lang="fr-FR" b="1" i="1" dirty="0">
              <a:solidFill>
                <a:srgbClr val="0070C0"/>
              </a:solidFill>
              <a:effectLst>
                <a:outerShdw blurRad="38100" dist="38100" dir="2700000" algn="tl">
                  <a:srgbClr val="000000">
                    <a:alpha val="43137"/>
                  </a:srgbClr>
                </a:outerShdw>
              </a:effectLst>
              <a:latin typeface="Calibri" panose="020F0502020204030204" pitchFamily="34" charset="0"/>
            </a:endParaRPr>
          </a:p>
        </p:txBody>
      </p:sp>
      <p:sp>
        <p:nvSpPr>
          <p:cNvPr id="3" name="Espace réservé du contenu 2"/>
          <p:cNvSpPr>
            <a:spLocks noGrp="1"/>
          </p:cNvSpPr>
          <p:nvPr>
            <p:ph idx="1"/>
          </p:nvPr>
        </p:nvSpPr>
        <p:spPr>
          <a:xfrm>
            <a:off x="1097280" y="1845734"/>
            <a:ext cx="10058400" cy="4425670"/>
          </a:xfrm>
        </p:spPr>
        <p:txBody>
          <a:bodyPr>
            <a:normAutofit fontScale="92500" lnSpcReduction="20000"/>
          </a:bodyPr>
          <a:lstStyle/>
          <a:p>
            <a:pPr>
              <a:buClr>
                <a:srgbClr val="0070C0"/>
              </a:buClr>
              <a:buFont typeface="Wingdings 2" panose="05020102010507070707" pitchFamily="18" charset="2"/>
              <a:buChar char=""/>
            </a:pPr>
            <a:r>
              <a:rPr lang="fr-FR" dirty="0" smtClean="0"/>
              <a:t> Rencontre entre l’</a:t>
            </a:r>
            <a:r>
              <a:rPr lang="fr-FR" dirty="0" err="1" smtClean="0"/>
              <a:t>hémovigilant</a:t>
            </a:r>
            <a:r>
              <a:rPr lang="fr-FR" dirty="0" smtClean="0"/>
              <a:t>, un praticien hospitalier, l’IDE, la coordinatrice de gestion des risques associés aux soins et la qualiticienne pour relater les faits selon la méthode ORION.</a:t>
            </a:r>
          </a:p>
          <a:p>
            <a:pPr>
              <a:buClr>
                <a:srgbClr val="0070C0"/>
              </a:buClr>
              <a:buFont typeface="Wingdings 2" panose="05020102010507070707" pitchFamily="18" charset="2"/>
              <a:buChar char=""/>
            </a:pPr>
            <a:endParaRPr lang="fr-FR" dirty="0" smtClean="0"/>
          </a:p>
          <a:p>
            <a:pPr marL="0" indent="0">
              <a:spcBef>
                <a:spcPts val="600"/>
              </a:spcBef>
              <a:buClr>
                <a:srgbClr val="0070C0"/>
              </a:buClr>
              <a:buNone/>
            </a:pPr>
            <a:endParaRPr lang="fr-FR" dirty="0"/>
          </a:p>
          <a:p>
            <a:pPr marL="0" indent="0">
              <a:spcBef>
                <a:spcPts val="600"/>
              </a:spcBef>
              <a:buClr>
                <a:srgbClr val="0070C0"/>
              </a:buClr>
              <a:buNone/>
            </a:pPr>
            <a:endParaRPr lang="fr-FR" dirty="0" smtClean="0"/>
          </a:p>
          <a:p>
            <a:pPr marL="0" indent="0">
              <a:spcBef>
                <a:spcPts val="600"/>
              </a:spcBef>
              <a:buClr>
                <a:srgbClr val="0070C0"/>
              </a:buClr>
              <a:buNone/>
            </a:pPr>
            <a:endParaRPr lang="fr-FR" dirty="0" smtClean="0"/>
          </a:p>
          <a:p>
            <a:pPr marL="0" indent="0">
              <a:spcBef>
                <a:spcPts val="600"/>
              </a:spcBef>
              <a:buClr>
                <a:srgbClr val="0070C0"/>
              </a:buClr>
              <a:buNone/>
            </a:pPr>
            <a:endParaRPr lang="fr-FR" dirty="0" smtClean="0"/>
          </a:p>
          <a:p>
            <a:pPr marL="0" indent="0">
              <a:spcBef>
                <a:spcPts val="600"/>
              </a:spcBef>
              <a:buClr>
                <a:srgbClr val="0070C0"/>
              </a:buClr>
              <a:buNone/>
            </a:pPr>
            <a:endParaRPr lang="fr-FR" dirty="0"/>
          </a:p>
          <a:p>
            <a:pPr marL="0" indent="0">
              <a:spcBef>
                <a:spcPts val="600"/>
              </a:spcBef>
              <a:buClr>
                <a:srgbClr val="0070C0"/>
              </a:buClr>
              <a:buNone/>
            </a:pPr>
            <a:endParaRPr lang="fr-FR" dirty="0" smtClean="0"/>
          </a:p>
          <a:p>
            <a:pPr>
              <a:spcBef>
                <a:spcPts val="600"/>
              </a:spcBef>
              <a:buClr>
                <a:srgbClr val="0070C0"/>
              </a:buClr>
              <a:buFont typeface="Wingdings 2" panose="05020102010507070707" pitchFamily="18" charset="2"/>
              <a:buChar char=""/>
            </a:pPr>
            <a:r>
              <a:rPr lang="fr-FR" dirty="0"/>
              <a:t> </a:t>
            </a:r>
            <a:r>
              <a:rPr lang="fr-FR" dirty="0" smtClean="0"/>
              <a:t>Organisation d’un CREX le 20 décembre 2016 à 18h30 avec la directrice, les 2 praticiens hospitaliers et l’interne en médecine, la cadre de santé du service, 7 infirmier(e)s et la qualiticienne pour :</a:t>
            </a:r>
          </a:p>
          <a:p>
            <a:pPr lvl="1">
              <a:spcBef>
                <a:spcPts val="600"/>
              </a:spcBef>
              <a:buFont typeface="Arial" panose="020B0604020202020204" pitchFamily="34" charset="0"/>
              <a:buChar char="•"/>
            </a:pPr>
            <a:r>
              <a:rPr lang="fr-FR" dirty="0" smtClean="0"/>
              <a:t>Reprendre les faits un à un et définir les événements qui respectent ou non la procédure (si non quels sont les facteurs qui ont contribués à ces écarts) et ceux qui ont été identifiés comme des risques</a:t>
            </a:r>
          </a:p>
          <a:p>
            <a:pPr lvl="1">
              <a:spcBef>
                <a:spcPts val="600"/>
              </a:spcBef>
              <a:buFont typeface="Arial" panose="020B0604020202020204" pitchFamily="34" charset="0"/>
              <a:buChar char="•"/>
            </a:pPr>
            <a:r>
              <a:rPr lang="fr-FR" dirty="0" smtClean="0"/>
              <a:t>Identifier quand et comment l’inversion de la poche a eu lieu</a:t>
            </a:r>
          </a:p>
          <a:p>
            <a:pPr lvl="1">
              <a:spcBef>
                <a:spcPts val="600"/>
              </a:spcBef>
              <a:buFont typeface="Arial" panose="020B0604020202020204" pitchFamily="34" charset="0"/>
              <a:buChar char="•"/>
            </a:pPr>
            <a:r>
              <a:rPr lang="fr-FR" dirty="0" smtClean="0"/>
              <a:t>Définir les actions correctives</a:t>
            </a:r>
          </a:p>
          <a:p>
            <a:pPr>
              <a:spcBef>
                <a:spcPts val="600"/>
              </a:spcBef>
            </a:pPr>
            <a:endParaRPr lang="fr-FR" dirty="0"/>
          </a:p>
        </p:txBody>
      </p:sp>
      <p:pic>
        <p:nvPicPr>
          <p:cNvPr id="6" name="Image 5"/>
          <p:cNvPicPr>
            <a:picLocks noChangeAspect="1"/>
          </p:cNvPicPr>
          <p:nvPr/>
        </p:nvPicPr>
        <p:blipFill>
          <a:blip r:embed="rId2"/>
          <a:stretch>
            <a:fillRect/>
          </a:stretch>
        </p:blipFill>
        <p:spPr>
          <a:xfrm>
            <a:off x="678107" y="2319615"/>
            <a:ext cx="10835786" cy="2139596"/>
          </a:xfrm>
          <a:prstGeom prst="rect">
            <a:avLst/>
          </a:prstGeom>
        </p:spPr>
      </p:pic>
    </p:spTree>
    <p:extLst>
      <p:ext uri="{BB962C8B-B14F-4D97-AF65-F5344CB8AC3E}">
        <p14:creationId xmlns:p14="http://schemas.microsoft.com/office/powerpoint/2010/main" val="32396871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286604"/>
            <a:ext cx="10058400" cy="990106"/>
          </a:xfrm>
          <a:solidFill>
            <a:srgbClr val="E7F6FF"/>
          </a:solidFill>
          <a:scene3d>
            <a:camera prst="orthographicFront"/>
            <a:lightRig rig="threePt" dir="t"/>
          </a:scene3d>
          <a:sp3d>
            <a:bevelT/>
          </a:sp3d>
        </p:spPr>
        <p:txBody>
          <a:bodyPr/>
          <a:lstStyle/>
          <a:p>
            <a:r>
              <a:rPr lang="fr-FR" b="1" dirty="0" smtClean="0">
                <a:solidFill>
                  <a:srgbClr val="0070C0"/>
                </a:solidFill>
                <a:effectLst>
                  <a:outerShdw blurRad="38100" dist="38100" dir="2700000" algn="tl">
                    <a:srgbClr val="000000">
                      <a:alpha val="43137"/>
                    </a:srgbClr>
                  </a:outerShdw>
                </a:effectLst>
                <a:latin typeface="Harlow Solid Italic" panose="04030604020F02020D02" pitchFamily="82" charset="0"/>
              </a:rPr>
              <a:t>Conclusion</a:t>
            </a:r>
            <a:endParaRPr lang="fr-FR" b="1" i="1" dirty="0">
              <a:solidFill>
                <a:srgbClr val="0070C0"/>
              </a:solidFill>
              <a:effectLst>
                <a:outerShdw blurRad="38100" dist="38100" dir="2700000" algn="tl">
                  <a:srgbClr val="000000">
                    <a:alpha val="43137"/>
                  </a:srgbClr>
                </a:outerShdw>
              </a:effectLst>
              <a:latin typeface="Calibri" panose="020F0502020204030204" pitchFamily="34" charset="0"/>
            </a:endParaRPr>
          </a:p>
        </p:txBody>
      </p:sp>
      <p:sp>
        <p:nvSpPr>
          <p:cNvPr id="3" name="Espace réservé du contenu 2"/>
          <p:cNvSpPr>
            <a:spLocks noGrp="1"/>
          </p:cNvSpPr>
          <p:nvPr>
            <p:ph idx="1"/>
          </p:nvPr>
        </p:nvSpPr>
        <p:spPr/>
        <p:txBody>
          <a:bodyPr>
            <a:normAutofit lnSpcReduction="10000"/>
          </a:bodyPr>
          <a:lstStyle/>
          <a:p>
            <a:r>
              <a:rPr lang="fr-FR" dirty="0" smtClean="0">
                <a:solidFill>
                  <a:srgbClr val="0070C0"/>
                </a:solidFill>
                <a:hlinkClick r:id="rId2" action="ppaction://hlinkfile"/>
              </a:rPr>
              <a:t>9 actions correctives </a:t>
            </a:r>
            <a:r>
              <a:rPr lang="fr-FR" dirty="0" smtClean="0"/>
              <a:t>ont été définies et ont été mises en œuvre au cours de l’année 2017</a:t>
            </a:r>
          </a:p>
          <a:p>
            <a:r>
              <a:rPr lang="fr-FR" dirty="0" smtClean="0"/>
              <a:t>Concernant l’inversion de la poche : elle a eu lieu dans la salle de soins où il restait une poche du patient B et une  poche du patient C</a:t>
            </a:r>
          </a:p>
          <a:p>
            <a:pPr lvl="1">
              <a:buFont typeface="Arial" panose="020B0604020202020204" pitchFamily="34" charset="0"/>
              <a:buChar char="•"/>
            </a:pPr>
            <a:r>
              <a:rPr lang="fr-FR" dirty="0" smtClean="0"/>
              <a:t>Non vérification des numéros de concordance entre le produit sanguin labile et la fiche de délivrance nominative</a:t>
            </a:r>
          </a:p>
          <a:p>
            <a:pPr lvl="1">
              <a:buFont typeface="Arial" panose="020B0604020202020204" pitchFamily="34" charset="0"/>
              <a:buChar char="•"/>
            </a:pPr>
            <a:r>
              <a:rPr lang="fr-FR" dirty="0" smtClean="0"/>
              <a:t>Les poches des 2 patients étaient sur la même paillasse sans distinction claire et visuelle de leurs PSL et documents</a:t>
            </a:r>
          </a:p>
          <a:p>
            <a:pPr marL="0" indent="0">
              <a:buNone/>
            </a:pPr>
            <a:r>
              <a:rPr lang="fr-FR" dirty="0" smtClean="0"/>
              <a:t> Il a donc été défini :</a:t>
            </a:r>
          </a:p>
          <a:p>
            <a:pPr marL="361950" lvl="1" indent="-161925">
              <a:spcBef>
                <a:spcPts val="600"/>
              </a:spcBef>
              <a:buFont typeface="Arial" panose="020B0604020202020204" pitchFamily="34" charset="0"/>
              <a:buChar char="•"/>
            </a:pPr>
            <a:r>
              <a:rPr lang="fr-FR" dirty="0" smtClean="0"/>
              <a:t>Bien séparer les colis des patients : un de couleur jaune et un de couleur bleu</a:t>
            </a:r>
          </a:p>
          <a:p>
            <a:pPr marL="361950" lvl="1" indent="-180975">
              <a:spcBef>
                <a:spcPts val="600"/>
              </a:spcBef>
              <a:buFont typeface="Arial" panose="020B0604020202020204" pitchFamily="34" charset="0"/>
              <a:buChar char="•"/>
            </a:pPr>
            <a:r>
              <a:rPr lang="fr-FR" dirty="0" smtClean="0"/>
              <a:t>Pour chaque colis, respecter le protocole de vérification, inscrire l’identité du patient sur le sac plastique regroupant les PSL et coller une vignette de couleur sur chaque élément d’un même patient</a:t>
            </a:r>
          </a:p>
          <a:p>
            <a:pPr marL="0" indent="-111633">
              <a:buNone/>
            </a:pPr>
            <a:r>
              <a:rPr lang="fr-FR" dirty="0" smtClean="0"/>
              <a:t>Aujourd’hui, reste à évaluer les actions mises en œuvre</a:t>
            </a:r>
            <a:endParaRPr lang="fr-FR" dirty="0"/>
          </a:p>
          <a:p>
            <a:pPr lvl="1"/>
            <a:endParaRPr lang="fr-FR" dirty="0" smtClean="0"/>
          </a:p>
          <a:p>
            <a:endParaRPr lang="fr-FR" dirty="0"/>
          </a:p>
        </p:txBody>
      </p:sp>
    </p:spTree>
    <p:extLst>
      <p:ext uri="{BB962C8B-B14F-4D97-AF65-F5344CB8AC3E}">
        <p14:creationId xmlns:p14="http://schemas.microsoft.com/office/powerpoint/2010/main" val="16108050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6833" y="182593"/>
            <a:ext cx="4588209" cy="628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2227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Rétrospective">
  <a:themeElements>
    <a:clrScheme name="Rouge">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Rétrospectiv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9CC26709-368C-4D72-9060-94E5B3FF3CD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520</TotalTime>
  <Words>724</Words>
  <Application>Microsoft Office PowerPoint</Application>
  <PresentationFormat>Personnalisé</PresentationFormat>
  <Paragraphs>62</Paragraphs>
  <Slides>8</Slides>
  <Notes>1</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Rétrospective</vt:lpstr>
      <vt:lpstr>Présentation d’un événement indésirable grave sur la chaîne transfusionnelle</vt:lpstr>
      <vt:lpstr>Présentation des patients</vt:lpstr>
      <vt:lpstr>Déroulement des faits</vt:lpstr>
      <vt:lpstr>Déroulement des faits</vt:lpstr>
      <vt:lpstr>L’événement indésirable grave</vt:lpstr>
      <vt:lpstr>L’analyse en CREX</vt:lpstr>
      <vt:lpstr>Conclusion</vt:lpstr>
      <vt:lpstr>Présentation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d’un événement indésirable grave sur la chaîne transfusionnelle</dc:title>
  <dc:creator>Tixier Carole</dc:creator>
  <cp:lastModifiedBy>*</cp:lastModifiedBy>
  <cp:revision>43</cp:revision>
  <cp:lastPrinted>2017-10-10T08:07:29Z</cp:lastPrinted>
  <dcterms:created xsi:type="dcterms:W3CDTF">2017-10-10T07:38:54Z</dcterms:created>
  <dcterms:modified xsi:type="dcterms:W3CDTF">2017-11-07T07:11:31Z</dcterms:modified>
</cp:coreProperties>
</file>