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6" r:id="rId4"/>
    <p:sldId id="260" r:id="rId5"/>
    <p:sldId id="262" r:id="rId6"/>
    <p:sldId id="263" r:id="rId7"/>
    <p:sldId id="264" r:id="rId8"/>
    <p:sldId id="265" r:id="rId9"/>
    <p:sldId id="261" r:id="rId10"/>
    <p:sldId id="267" r:id="rId11"/>
    <p:sldId id="269" r:id="rId12"/>
    <p:sldId id="271" r:id="rId13"/>
    <p:sldId id="272" r:id="rId14"/>
    <p:sldId id="273" r:id="rId15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7A8CA-FB27-4B2D-B5C5-A48AF96A5D31}" type="datetimeFigureOut">
              <a:rPr lang="fr-FR" smtClean="0"/>
              <a:t>01/11/2017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EE9F3-FE92-4278-B9CB-73948D0256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699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A3384-8CA3-4F54-8399-B6D12AE67714}" type="datetimeFigureOut">
              <a:rPr lang="fr-FR" smtClean="0"/>
              <a:t>01/11/2017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B8642-0A6D-4D0E-95A6-3B12D29C84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234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6913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862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8621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862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862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862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137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1619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536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6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816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92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0364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B8642-0A6D-4D0E-95A6-3B12D29C849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862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01/11/2017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848600" cy="1927225"/>
          </a:xfrm>
        </p:spPr>
        <p:txBody>
          <a:bodyPr/>
          <a:lstStyle/>
          <a:p>
            <a:r>
              <a:rPr lang="fr-FR" sz="4400" dirty="0" smtClean="0">
                <a:latin typeface="Trebuchet MS" panose="020B0603020202020204" pitchFamily="34" charset="0"/>
                <a:cs typeface="Aharoni" panose="02010803020104030203" pitchFamily="2" charset="-79"/>
              </a:rPr>
              <a:t>EVALUATION DES PRATIQUES TRANSFUSIONNELLES </a:t>
            </a:r>
            <a:endParaRPr lang="fr-FR" sz="4400" dirty="0">
              <a:latin typeface="Trebuchet MS" panose="020B0603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39752" y="2780928"/>
            <a:ext cx="6400800" cy="499864"/>
          </a:xfrm>
        </p:spPr>
        <p:txBody>
          <a:bodyPr/>
          <a:lstStyle/>
          <a:p>
            <a:pPr algn="r"/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HOTEL DIEU DU CREUSOT</a:t>
            </a:r>
            <a:endParaRPr lang="fr-FR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1026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157192"/>
            <a:ext cx="1878810" cy="111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403648" y="3650687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400" dirty="0" smtClean="0">
                <a:latin typeface="Trebuchet MS" panose="020B0603020202020204" pitchFamily="34" charset="0"/>
              </a:rPr>
              <a:t>Présentation des résultats </a:t>
            </a:r>
          </a:p>
          <a:p>
            <a:pPr algn="r"/>
            <a:r>
              <a:rPr lang="fr-FR" sz="2400" dirty="0" smtClean="0">
                <a:latin typeface="Trebuchet MS" panose="020B0603020202020204" pitchFamily="34" charset="0"/>
              </a:rPr>
              <a:t>et actions mises en place </a:t>
            </a:r>
            <a:endParaRPr lang="fr-FR" sz="2400" dirty="0">
              <a:latin typeface="Trebuchet MS" panose="020B0603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430933" y="549505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Bernard TAUPENOT, </a:t>
            </a:r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  <a:t>Cadre de santé </a:t>
            </a:r>
          </a:p>
          <a:p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Claudine HOUDELETTE, </a:t>
            </a:r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  <a:t>Responsable Qualité-Gestion des  Risques </a:t>
            </a:r>
            <a:endParaRPr lang="fr-F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614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389926"/>
            <a:ext cx="7272808" cy="725057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 smtClean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CHECK –LIST TRANSFUSION PSL</a:t>
            </a: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7190" y="1484784"/>
            <a:ext cx="8229600" cy="4876800"/>
          </a:xfrm>
        </p:spPr>
        <p:txBody>
          <a:bodyPr>
            <a:normAutofit/>
          </a:bodyPr>
          <a:lstStyle/>
          <a:p>
            <a:endParaRPr lang="fr-FR" i="1" dirty="0" smtClean="0">
              <a:latin typeface="Trebuchet MS" panose="020B0603020202020204" pitchFamily="34" charset="0"/>
            </a:endParaRPr>
          </a:p>
          <a:p>
            <a:endParaRPr lang="fr-FR" b="1" dirty="0" smtClean="0"/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99649"/>
            <a:ext cx="6176083" cy="572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5155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389926"/>
            <a:ext cx="7272808" cy="725057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Une</a:t>
            </a:r>
            <a:r>
              <a:rPr lang="fr-FR" sz="2000" dirty="0">
                <a:latin typeface="Trebuchet MS" panose="020B0603020202020204" pitchFamily="34" charset="0"/>
              </a:rPr>
              <a:t>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Démarche de surveillance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continue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du risque transfusionnel </a:t>
            </a: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7190" y="1484784"/>
            <a:ext cx="8229600" cy="4876800"/>
          </a:xfrm>
        </p:spPr>
        <p:txBody>
          <a:bodyPr>
            <a:normAutofit/>
          </a:bodyPr>
          <a:lstStyle/>
          <a:p>
            <a:endParaRPr lang="fr-FR" i="1" dirty="0" smtClean="0">
              <a:latin typeface="Trebuchet MS" panose="020B0603020202020204" pitchFamily="34" charset="0"/>
            </a:endParaRPr>
          </a:p>
          <a:p>
            <a:endParaRPr lang="fr-FR" b="1" dirty="0" smtClean="0"/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705971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497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389926"/>
            <a:ext cx="7272808" cy="725057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 smtClean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AIDE   MÉMOIRE  SUR LA TRANFUSION SANGUINE</a:t>
            </a: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7190" y="1484784"/>
            <a:ext cx="8229600" cy="4876800"/>
          </a:xfrm>
        </p:spPr>
        <p:txBody>
          <a:bodyPr>
            <a:normAutofit/>
          </a:bodyPr>
          <a:lstStyle/>
          <a:p>
            <a:endParaRPr lang="fr-FR" i="1" dirty="0" smtClean="0">
              <a:latin typeface="Trebuchet MS" panose="020B0603020202020204" pitchFamily="34" charset="0"/>
            </a:endParaRPr>
          </a:p>
          <a:p>
            <a:endParaRPr lang="fr-FR" b="1" dirty="0" smtClean="0"/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36295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5709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389926"/>
            <a:ext cx="7272808" cy="725057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 smtClean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AIDE   MÉMOIRE  SUR LA TRANFUSION SANGUINE</a:t>
            </a: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7190" y="1484784"/>
            <a:ext cx="8229600" cy="4876800"/>
          </a:xfrm>
        </p:spPr>
        <p:txBody>
          <a:bodyPr>
            <a:normAutofit/>
          </a:bodyPr>
          <a:lstStyle/>
          <a:p>
            <a:endParaRPr lang="fr-FR" i="1" dirty="0" smtClean="0">
              <a:latin typeface="Trebuchet MS" panose="020B0603020202020204" pitchFamily="34" charset="0"/>
            </a:endParaRPr>
          </a:p>
          <a:p>
            <a:endParaRPr lang="fr-FR" b="1" dirty="0" smtClean="0"/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05897"/>
            <a:ext cx="8372475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336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389927"/>
            <a:ext cx="7272808" cy="446786"/>
          </a:xfrm>
        </p:spPr>
        <p:txBody>
          <a:bodyPr>
            <a:normAutofit fontScale="90000"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7190" y="1484784"/>
            <a:ext cx="8229600" cy="4876800"/>
          </a:xfrm>
        </p:spPr>
        <p:txBody>
          <a:bodyPr>
            <a:normAutofit/>
          </a:bodyPr>
          <a:lstStyle/>
          <a:p>
            <a:endParaRPr lang="fr-FR" i="1" dirty="0" smtClean="0">
              <a:latin typeface="Trebuchet MS" panose="020B0603020202020204" pitchFamily="34" charset="0"/>
            </a:endParaRPr>
          </a:p>
          <a:p>
            <a:endParaRPr lang="fr-FR" b="1" dirty="0" smtClean="0"/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857" y="709811"/>
            <a:ext cx="5096950" cy="586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392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3648" y="417782"/>
            <a:ext cx="7272808" cy="1067002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Une</a:t>
            </a:r>
            <a:r>
              <a:rPr lang="fr-FR" sz="2000" dirty="0">
                <a:latin typeface="Trebuchet MS" panose="020B0603020202020204" pitchFamily="34" charset="0"/>
              </a:rPr>
              <a:t>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Démarche de surveillance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continue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du risque transfusionnel :  </a:t>
            </a:r>
            <a:b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</a:b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920208"/>
          </a:xfrm>
        </p:spPr>
        <p:txBody>
          <a:bodyPr>
            <a:normAutofit/>
          </a:bodyPr>
          <a:lstStyle/>
          <a:p>
            <a:r>
              <a:rPr lang="fr-FR" sz="2800" i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CONSTAT  : </a:t>
            </a:r>
          </a:p>
          <a:p>
            <a:endParaRPr lang="fr-FR" sz="1600" i="1" dirty="0" smtClean="0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fr-FR" dirty="0" smtClean="0"/>
              <a:t>- Une démarche initiée dans le cadre de La Certification </a:t>
            </a:r>
          </a:p>
          <a:p>
            <a:pPr marL="0" indent="0">
              <a:buNone/>
            </a:pPr>
            <a:r>
              <a:rPr lang="fr-FR" dirty="0" smtClean="0"/>
              <a:t>V2-V2007 – Exigences EPP HAS</a:t>
            </a:r>
          </a:p>
          <a:p>
            <a:pPr marL="0" indent="0">
              <a:buNone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La </a:t>
            </a:r>
            <a:r>
              <a:rPr lang="fr-FR" dirty="0"/>
              <a:t>S</a:t>
            </a:r>
            <a:r>
              <a:rPr lang="fr-FR" dirty="0" smtClean="0"/>
              <a:t>écurité Transfusionnelle : Un Enjeu majeur en ES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- Identification de problématiques dans les services </a:t>
            </a:r>
          </a:p>
          <a:p>
            <a:pPr lvl="1"/>
            <a:r>
              <a:rPr lang="fr-FR" dirty="0" smtClean="0"/>
              <a:t>Absence </a:t>
            </a:r>
            <a:r>
              <a:rPr lang="fr-FR" dirty="0"/>
              <a:t>et/ou incomplétude du dossier transfusionnel</a:t>
            </a:r>
          </a:p>
          <a:p>
            <a:pPr lvl="1"/>
            <a:r>
              <a:rPr lang="fr-FR" dirty="0" smtClean="0"/>
              <a:t>Absence </a:t>
            </a:r>
            <a:r>
              <a:rPr lang="fr-FR" dirty="0"/>
              <a:t>de traçabilité (information pré et post </a:t>
            </a:r>
            <a:r>
              <a:rPr lang="fr-FR" dirty="0" smtClean="0"/>
              <a:t>transfusionnelle)</a:t>
            </a:r>
            <a:endParaRPr lang="fr-FR" dirty="0"/>
          </a:p>
          <a:p>
            <a:pPr lvl="1"/>
            <a:r>
              <a:rPr lang="fr-FR" dirty="0" smtClean="0"/>
              <a:t>Un </a:t>
            </a:r>
            <a:r>
              <a:rPr lang="fr-FR" dirty="0"/>
              <a:t>questionnement des infirmières sur la </a:t>
            </a:r>
            <a:r>
              <a:rPr lang="fr-FR" dirty="0" smtClean="0"/>
              <a:t>transfusion</a:t>
            </a:r>
            <a:endParaRPr lang="fr-FR" i="1" dirty="0" smtClean="0">
              <a:latin typeface="Trebuchet MS" panose="020B0603020202020204" pitchFamily="34" charset="0"/>
            </a:endParaRPr>
          </a:p>
          <a:p>
            <a:endParaRPr lang="fr-FR" b="1" dirty="0" smtClean="0"/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996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3648" y="417782"/>
            <a:ext cx="7272808" cy="1067002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Une</a:t>
            </a:r>
            <a:r>
              <a:rPr lang="fr-FR" sz="2000" dirty="0">
                <a:latin typeface="Trebuchet MS" panose="020B0603020202020204" pitchFamily="34" charset="0"/>
              </a:rPr>
              <a:t>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Démarche de surveillance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continue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du risque transfusionnel :  </a:t>
            </a:r>
            <a:b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</a:b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60168"/>
          </a:xfrm>
        </p:spPr>
        <p:txBody>
          <a:bodyPr>
            <a:normAutofit/>
          </a:bodyPr>
          <a:lstStyle/>
          <a:p>
            <a:r>
              <a:rPr lang="fr-FR" i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OBJECTIFS :  </a:t>
            </a:r>
          </a:p>
          <a:p>
            <a:endParaRPr lang="fr-FR" i="1" dirty="0" smtClean="0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fr-FR" dirty="0" smtClean="0"/>
              <a:t> S’assurer des </a:t>
            </a:r>
            <a:r>
              <a:rPr lang="fr-FR" dirty="0"/>
              <a:t>bonnes pratiques transfusionnelles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FR" dirty="0" smtClean="0"/>
              <a:t> Evaluer le niveau </a:t>
            </a:r>
            <a:r>
              <a:rPr lang="fr-FR" dirty="0"/>
              <a:t>de connaissance </a:t>
            </a:r>
            <a:r>
              <a:rPr lang="fr-FR" dirty="0" smtClean="0"/>
              <a:t>des </a:t>
            </a:r>
            <a:r>
              <a:rPr lang="fr-FR" dirty="0"/>
              <a:t>professionnels</a:t>
            </a:r>
          </a:p>
          <a:p>
            <a:endParaRPr lang="fr-FR" i="1" dirty="0" smtClean="0">
              <a:latin typeface="Trebuchet MS" panose="020B0603020202020204" pitchFamily="34" charset="0"/>
            </a:endParaRPr>
          </a:p>
          <a:p>
            <a:r>
              <a:rPr lang="fr-FR" i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MOYENS 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FR" i="1" dirty="0" smtClean="0">
                <a:latin typeface="Trebuchet MS" panose="020B0603020202020204" pitchFamily="34" charset="0"/>
              </a:rPr>
              <a:t> Evaluation des Pratiques Professionnelles (EPP)</a:t>
            </a:r>
          </a:p>
          <a:p>
            <a:endParaRPr lang="fr-FR" i="1" dirty="0" smtClean="0">
              <a:latin typeface="Trebuchet MS" panose="020B0603020202020204" pitchFamily="34" charset="0"/>
            </a:endParaRPr>
          </a:p>
          <a:p>
            <a:endParaRPr lang="fr-FR" b="1" dirty="0" smtClean="0"/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38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389926"/>
            <a:ext cx="7272808" cy="725057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Une</a:t>
            </a:r>
            <a:r>
              <a:rPr lang="fr-FR" sz="2000" dirty="0">
                <a:latin typeface="Trebuchet MS" panose="020B0603020202020204" pitchFamily="34" charset="0"/>
              </a:rPr>
              <a:t>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Démarche de surveillance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continue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du risque transfusionnel </a:t>
            </a: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876800"/>
          </a:xfrm>
        </p:spPr>
        <p:txBody>
          <a:bodyPr>
            <a:normAutofit/>
          </a:bodyPr>
          <a:lstStyle/>
          <a:p>
            <a:endParaRPr lang="fr-FR" i="1" dirty="0" smtClean="0">
              <a:latin typeface="Trebuchet MS" panose="020B0603020202020204" pitchFamily="34" charset="0"/>
            </a:endParaRPr>
          </a:p>
          <a:p>
            <a:endParaRPr lang="fr-FR" b="1" dirty="0" smtClean="0"/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9552" y="1628800"/>
            <a:ext cx="81729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METHODOLOGIE :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0070C0"/>
                </a:solidFill>
              </a:rPr>
              <a:t>Audit dossiers transfusionnels </a:t>
            </a:r>
            <a:r>
              <a:rPr lang="fr-FR" dirty="0" smtClean="0"/>
              <a:t>d’après </a:t>
            </a:r>
            <a:r>
              <a:rPr lang="fr-FR" dirty="0"/>
              <a:t>une grille de recueil de données sur la base de 5 critères </a:t>
            </a:r>
            <a:r>
              <a:rPr lang="fr-FR" dirty="0" smtClean="0"/>
              <a:t>ciblés</a:t>
            </a:r>
          </a:p>
          <a:p>
            <a:endParaRPr lang="fr-FR" dirty="0" smtClean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Identité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Information patient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Présence des documents indispensables (RAI, groupage , bon de délivrance, prescription conforme)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Traçabilité de l’acte transfusionnel 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Traçabilité de la RAI post transfusionnelle</a:t>
            </a:r>
            <a:endParaRPr lang="fr-FR" dirty="0"/>
          </a:p>
          <a:p>
            <a:r>
              <a:rPr lang="fr-FR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6941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389926"/>
            <a:ext cx="7272808" cy="725057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Une</a:t>
            </a:r>
            <a:r>
              <a:rPr lang="fr-FR" sz="2000" dirty="0">
                <a:latin typeface="Trebuchet MS" panose="020B0603020202020204" pitchFamily="34" charset="0"/>
              </a:rPr>
              <a:t>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Démarche de surveillance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continue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du risque transfusionnel </a:t>
            </a: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876800"/>
          </a:xfrm>
        </p:spPr>
        <p:txBody>
          <a:bodyPr>
            <a:normAutofit/>
          </a:bodyPr>
          <a:lstStyle/>
          <a:p>
            <a:endParaRPr lang="fr-FR" i="1" dirty="0" smtClean="0">
              <a:latin typeface="Trebuchet MS" panose="020B0603020202020204" pitchFamily="34" charset="0"/>
            </a:endParaRPr>
          </a:p>
          <a:p>
            <a:endParaRPr lang="fr-FR" b="1" dirty="0" smtClean="0"/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9552" y="1628800"/>
            <a:ext cx="81729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0070C0"/>
                </a:solidFill>
              </a:rPr>
              <a:t>Audit de connaissances </a:t>
            </a:r>
            <a:r>
              <a:rPr lang="fr-FR" dirty="0" smtClean="0"/>
              <a:t>:  </a:t>
            </a:r>
          </a:p>
          <a:p>
            <a:r>
              <a:rPr lang="fr-FR" dirty="0" smtClean="0"/>
              <a:t>Entretien avec  IDE à partir d’un questionnaire comportant  </a:t>
            </a:r>
            <a:r>
              <a:rPr lang="fr-FR" dirty="0"/>
              <a:t>9 critères </a:t>
            </a:r>
            <a:r>
              <a:rPr lang="fr-FR" dirty="0" smtClean="0"/>
              <a:t>ciblés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Information patient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Documents indispensables 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Validation à la réception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Délai entre réception et transfusion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Matériel nécessaire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Contrôle ultime et concordance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Contrôle signes vitaux avant et pendant 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Surveillance de la transfusion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Rédaction du dossier transfusionnel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516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1"/>
            <a:ext cx="7272808" cy="752454"/>
          </a:xfrm>
        </p:spPr>
        <p:txBody>
          <a:bodyPr>
            <a:normAutofit/>
          </a:bodyPr>
          <a:lstStyle/>
          <a:p>
            <a:r>
              <a:rPr lang="fr-FR" sz="20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EVALUATION DES PRATIQUES TRANSFUSIONNELLES : </a:t>
            </a:r>
            <a:r>
              <a:rPr lang="fr-FR" sz="2000" dirty="0" smtClean="0">
                <a:latin typeface="Trebuchet MS" panose="020B0603020202020204" pitchFamily="34" charset="0"/>
              </a:rPr>
              <a:t/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Une</a:t>
            </a:r>
            <a:r>
              <a:rPr lang="fr-FR" sz="2000" dirty="0">
                <a:latin typeface="Trebuchet MS" panose="020B0603020202020204" pitchFamily="34" charset="0"/>
              </a:rPr>
              <a:t>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Démarche de surveillance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continue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du risque transfusionnel </a:t>
            </a: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78696"/>
            <a:ext cx="8568952" cy="5690663"/>
          </a:xfrm>
        </p:spPr>
        <p:txBody>
          <a:bodyPr>
            <a:normAutofit/>
          </a:bodyPr>
          <a:lstStyle/>
          <a:p>
            <a:r>
              <a:rPr lang="fr-FR" b="1" dirty="0" smtClean="0"/>
              <a:t>Evolution des résultats </a:t>
            </a:r>
            <a:r>
              <a:rPr lang="fr-FR" sz="2000" dirty="0" smtClean="0">
                <a:solidFill>
                  <a:srgbClr val="0070C0"/>
                </a:solidFill>
              </a:rPr>
              <a:t>(Taux de dossiers conformes)  </a:t>
            </a:r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364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521793"/>
              </p:ext>
            </p:extLst>
          </p:nvPr>
        </p:nvGraphicFramePr>
        <p:xfrm>
          <a:off x="323528" y="1456926"/>
          <a:ext cx="8496946" cy="4961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1800200"/>
                <a:gridCol w="1800200"/>
                <a:gridCol w="1512170"/>
              </a:tblGrid>
              <a:tr h="353989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items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2008-2009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2013-2014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2016-2017</a:t>
                      </a:r>
                      <a:endParaRPr lang="fr-FR" dirty="0"/>
                    </a:p>
                  </a:txBody>
                  <a:tcPr/>
                </a:tc>
              </a:tr>
              <a:tr h="358905">
                <a:tc>
                  <a:txBody>
                    <a:bodyPr/>
                    <a:lstStyle/>
                    <a:p>
                      <a:r>
                        <a:rPr lang="fr-FR" dirty="0" smtClean="0"/>
                        <a:t>Identité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88 %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57 %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77 %</a:t>
                      </a:r>
                      <a:endParaRPr lang="fr-FR" dirty="0"/>
                    </a:p>
                  </a:txBody>
                  <a:tcPr/>
                </a:tc>
              </a:tr>
              <a:tr h="358905">
                <a:tc>
                  <a:txBody>
                    <a:bodyPr/>
                    <a:lstStyle/>
                    <a:p>
                      <a:r>
                        <a:rPr lang="fr-FR" dirty="0" smtClean="0"/>
                        <a:t>Information patient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3 %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57 %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73 %</a:t>
                      </a:r>
                      <a:endParaRPr lang="fr-FR" dirty="0"/>
                    </a:p>
                  </a:txBody>
                  <a:tcPr/>
                </a:tc>
              </a:tr>
              <a:tr h="358905">
                <a:tc>
                  <a:txBody>
                    <a:bodyPr/>
                    <a:lstStyle/>
                    <a:p>
                      <a:r>
                        <a:rPr lang="fr-FR" dirty="0" smtClean="0"/>
                        <a:t>Documents indispensables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82 %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50 %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95 %</a:t>
                      </a:r>
                      <a:endParaRPr lang="fr-FR" dirty="0"/>
                    </a:p>
                  </a:txBody>
                  <a:tcPr/>
                </a:tc>
              </a:tr>
              <a:tr h="358905">
                <a:tc>
                  <a:txBody>
                    <a:bodyPr/>
                    <a:lstStyle/>
                    <a:p>
                      <a:r>
                        <a:rPr lang="fr-FR" dirty="0" smtClean="0"/>
                        <a:t>Traçabilité acte transfusionnel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91 %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80 %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97 %</a:t>
                      </a:r>
                      <a:endParaRPr lang="fr-FR" dirty="0"/>
                    </a:p>
                  </a:txBody>
                  <a:tcPr/>
                </a:tc>
              </a:tr>
              <a:tr h="619481">
                <a:tc>
                  <a:txBody>
                    <a:bodyPr/>
                    <a:lstStyle/>
                    <a:p>
                      <a:r>
                        <a:rPr lang="fr-FR" dirty="0" smtClean="0"/>
                        <a:t>Traçabilité</a:t>
                      </a:r>
                      <a:r>
                        <a:rPr lang="fr-FR" baseline="0" dirty="0" smtClean="0"/>
                        <a:t> RAI post transfusionnelle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6 %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27 %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35%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120965">
                <a:tc rowSpan="2"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Actions mises en place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fr-FR" sz="1400" dirty="0" smtClean="0"/>
                        <a:t>Elaboration d’une note d’information au patient à archiver dans le DPA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fr-FR" sz="1400" dirty="0" smtClean="0"/>
                        <a:t>Courrier</a:t>
                      </a:r>
                      <a:r>
                        <a:rPr lang="fr-FR" sz="1400" baseline="0" dirty="0" smtClean="0"/>
                        <a:t> information systématique au médecin traitant </a:t>
                      </a:r>
                      <a:endParaRPr lang="fr-FR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15046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fr-FR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fr-FR" sz="1400" dirty="0" smtClean="0"/>
                        <a:t>Réactualisation dossier transfusionnel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fr-FR" sz="1400" dirty="0" smtClean="0"/>
                        <a:t>Mise en place d’une check </a:t>
                      </a:r>
                      <a:r>
                        <a:rPr lang="fr-FR" sz="1400" dirty="0" err="1" smtClean="0"/>
                        <a:t>list</a:t>
                      </a:r>
                      <a:r>
                        <a:rPr lang="fr-FR" sz="1400" baseline="0" dirty="0" smtClean="0"/>
                        <a:t> transmise avec le PSL</a:t>
                      </a:r>
                      <a:endParaRPr lang="fr-FR" sz="140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fr-FR" sz="1400" dirty="0" smtClean="0"/>
                        <a:t>Formation du personnel à l’acte transfusionnel et ses contrôles</a:t>
                      </a:r>
                      <a:endParaRPr lang="fr-FR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Connecteur droit avec flèche 8"/>
          <p:cNvCxnSpPr/>
          <p:nvPr/>
        </p:nvCxnSpPr>
        <p:spPr>
          <a:xfrm>
            <a:off x="5743771" y="1916832"/>
            <a:ext cx="216024" cy="21602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5775475" y="2309683"/>
            <a:ext cx="216024" cy="14401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V="1">
            <a:off x="5780640" y="3485548"/>
            <a:ext cx="216024" cy="14401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5743771" y="2659061"/>
            <a:ext cx="216024" cy="21602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5775475" y="3043114"/>
            <a:ext cx="216024" cy="21602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7498231" y="3472081"/>
            <a:ext cx="216024" cy="14401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V="1">
            <a:off x="7466692" y="3046553"/>
            <a:ext cx="216024" cy="14401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V="1">
            <a:off x="7458165" y="2695065"/>
            <a:ext cx="216024" cy="14401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V="1">
            <a:off x="7466692" y="2309683"/>
            <a:ext cx="216024" cy="14401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V="1">
            <a:off x="7495873" y="1952836"/>
            <a:ext cx="216024" cy="14401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1454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389926"/>
            <a:ext cx="7272808" cy="725057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Une</a:t>
            </a:r>
            <a:r>
              <a:rPr lang="fr-FR" sz="2000" dirty="0">
                <a:latin typeface="Trebuchet MS" panose="020B0603020202020204" pitchFamily="34" charset="0"/>
              </a:rPr>
              <a:t>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Démarche de surveillance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continue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du risque transfusionnel </a:t>
            </a: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092824"/>
          </a:xfrm>
        </p:spPr>
        <p:txBody>
          <a:bodyPr>
            <a:normAutofit/>
          </a:bodyPr>
          <a:lstStyle/>
          <a:p>
            <a:r>
              <a:rPr lang="fr-FR" b="1" dirty="0" smtClean="0"/>
              <a:t>Evolution des résultats </a:t>
            </a:r>
            <a:r>
              <a:rPr lang="fr-FR" sz="2000" dirty="0" smtClean="0">
                <a:solidFill>
                  <a:srgbClr val="0070C0"/>
                </a:solidFill>
              </a:rPr>
              <a:t>(Taux de bonnes réponses)  </a:t>
            </a:r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562182"/>
              </p:ext>
            </p:extLst>
          </p:nvPr>
        </p:nvGraphicFramePr>
        <p:xfrm>
          <a:off x="395536" y="1844824"/>
          <a:ext cx="8496946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1800200"/>
                <a:gridCol w="1800200"/>
                <a:gridCol w="1512170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items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2008-2009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2013-2014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2016-2017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Information patient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50 %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60 %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Programmée en décembre 2017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Documents indispensables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100 %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97%</a:t>
                      </a: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Validation à réception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84 %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80 %</a:t>
                      </a: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Délai entre réception et transfusion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88 %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57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</a:rPr>
                        <a:t> %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Matériel nécessaire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100 %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43 %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Contrôle ultime et concordance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92 %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100 %</a:t>
                      </a: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Contrôle signes vitaux avant et pendant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100 %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97 %</a:t>
                      </a: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Surveillance de la transfusion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100 %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80 %</a:t>
                      </a: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Rédaction du dossier</a:t>
                      </a:r>
                      <a:r>
                        <a:rPr lang="fr-FR" baseline="0" dirty="0" smtClean="0"/>
                        <a:t> transfusionnel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88 %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94 %</a:t>
                      </a: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>
            <a:off x="5785881" y="3429000"/>
            <a:ext cx="216024" cy="21602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5830269" y="4005064"/>
            <a:ext cx="216024" cy="21602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5893893" y="5445224"/>
            <a:ext cx="216024" cy="21602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5863775" y="2331992"/>
            <a:ext cx="216024" cy="14401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5830269" y="4437112"/>
            <a:ext cx="216024" cy="14401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5893893" y="5877272"/>
            <a:ext cx="216024" cy="14401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5830269" y="2780928"/>
            <a:ext cx="21602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5858456" y="3140968"/>
            <a:ext cx="21602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5863775" y="4941168"/>
            <a:ext cx="21602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425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389926"/>
            <a:ext cx="7272808" cy="725057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Une</a:t>
            </a:r>
            <a:r>
              <a:rPr lang="fr-FR" sz="2000" dirty="0">
                <a:latin typeface="Trebuchet MS" panose="020B0603020202020204" pitchFamily="34" charset="0"/>
              </a:rPr>
              <a:t>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Démarche de surveillance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continue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du risque transfusionnel </a:t>
            </a: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2482" y="1268760"/>
            <a:ext cx="8229600" cy="5092824"/>
          </a:xfrm>
        </p:spPr>
        <p:txBody>
          <a:bodyPr>
            <a:normAutofit/>
          </a:bodyPr>
          <a:lstStyle/>
          <a:p>
            <a:r>
              <a:rPr lang="fr-FR" b="1" dirty="0" smtClean="0"/>
              <a:t>Evolution des résultats </a:t>
            </a:r>
            <a:r>
              <a:rPr lang="fr-FR" sz="2000" dirty="0" smtClean="0">
                <a:solidFill>
                  <a:srgbClr val="0070C0"/>
                </a:solidFill>
              </a:rPr>
              <a:t>(Taux de bonnes réponses)  </a:t>
            </a:r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000918"/>
              </p:ext>
            </p:extLst>
          </p:nvPr>
        </p:nvGraphicFramePr>
        <p:xfrm>
          <a:off x="395536" y="1844824"/>
          <a:ext cx="8496946" cy="3032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1800200"/>
                <a:gridCol w="1800200"/>
                <a:gridCol w="1512170"/>
              </a:tblGrid>
              <a:tr h="343341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items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2008-2009</a:t>
                      </a:r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2013-2014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2016-2017</a:t>
                      </a:r>
                      <a:endParaRPr lang="fr-FR" dirty="0"/>
                    </a:p>
                  </a:txBody>
                  <a:tcPr/>
                </a:tc>
              </a:tr>
              <a:tr h="886965">
                <a:tc rowSpan="2"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Actions mises en place</a:t>
                      </a:r>
                      <a:endParaRPr lang="fr-FR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Aide mémoire remis à chaque IDE sur les pratiques transfusionnelles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Affichage grand format aide mémoire en salle de soins 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72202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 smtClean="0"/>
                        <a:t>Distribution d’un transfuseur avec le concentré globulaire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400" dirty="0" smtClean="0"/>
                        <a:t>Distribution de la check </a:t>
                      </a:r>
                      <a:r>
                        <a:rPr lang="fr-FR" sz="1400" dirty="0" err="1" smtClean="0"/>
                        <a:t>list</a:t>
                      </a:r>
                      <a:r>
                        <a:rPr lang="fr-FR" sz="1400" baseline="0" dirty="0" smtClean="0"/>
                        <a:t> avec le  PSL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400" baseline="0" dirty="0" smtClean="0"/>
                        <a:t>Formation e </a:t>
                      </a:r>
                      <a:r>
                        <a:rPr lang="fr-FR" sz="1400" baseline="0" dirty="0" err="1" smtClean="0"/>
                        <a:t>learning</a:t>
                      </a:r>
                      <a:r>
                        <a:rPr lang="fr-FR" sz="1400" baseline="0" dirty="0" smtClean="0"/>
                        <a:t> : l’acte transfusionnel et ses contrôles</a:t>
                      </a:r>
                      <a:endParaRPr lang="fr-FR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395536" y="4846922"/>
            <a:ext cx="8496944" cy="16004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dirty="0" smtClean="0">
                <a:solidFill>
                  <a:srgbClr val="FF6600"/>
                </a:solidFill>
              </a:rPr>
              <a:t>Actions 2017-2018</a:t>
            </a:r>
          </a:p>
          <a:p>
            <a:endParaRPr lang="fr-F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Formation IDE par le Correspondant </a:t>
            </a:r>
            <a:r>
              <a:rPr lang="fr-FR" sz="1400" dirty="0"/>
              <a:t>R</a:t>
            </a:r>
            <a:r>
              <a:rPr lang="fr-FR" sz="1400" dirty="0" smtClean="0"/>
              <a:t>égional Hémovigilance  (1/3 IDE formées en 09/2017)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Mise en œuvre 3</a:t>
            </a:r>
            <a:r>
              <a:rPr lang="fr-FR" sz="1400" baseline="30000" dirty="0" smtClean="0"/>
              <a:t>ème</a:t>
            </a:r>
            <a:r>
              <a:rPr lang="fr-FR" sz="1400" dirty="0" smtClean="0"/>
              <a:t> Evaluation connaissances (décembre 2017)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Informatisation du dossier transfusionnel en lien avec nouveau DPI HOTEL DIEU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Mise en place d’indicateurs en routine et benchmark avec la région ou établissement du groupe SOS SANTE 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2743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389926"/>
            <a:ext cx="7272808" cy="725057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Trebuchet MS" panose="020B0603020202020204" pitchFamily="34" charset="0"/>
              </a:rPr>
              <a:t>EVALUATION DES PRATIQUES TRANSFUSIONNELLES : </a:t>
            </a:r>
            <a:br>
              <a:rPr lang="fr-FR" sz="2000" dirty="0" smtClean="0">
                <a:latin typeface="Trebuchet MS" panose="020B0603020202020204" pitchFamily="34" charset="0"/>
              </a:rPr>
            </a:b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Une</a:t>
            </a:r>
            <a:r>
              <a:rPr lang="fr-FR" sz="2000" dirty="0">
                <a:latin typeface="Trebuchet MS" panose="020B0603020202020204" pitchFamily="34" charset="0"/>
              </a:rPr>
              <a:t>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Démarche de surveillance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continue </a:t>
            </a:r>
            <a:r>
              <a:rPr lang="fr-FR" sz="2000" dirty="0">
                <a:solidFill>
                  <a:schemeClr val="bg2">
                    <a:lumMod val="50000"/>
                  </a:schemeClr>
                </a:solidFill>
                <a:latin typeface="Trebuchet MS" panose="020B0603020202020204" pitchFamily="34" charset="0"/>
              </a:rPr>
              <a:t>du risque transfusionnel </a:t>
            </a:r>
            <a:endParaRPr lang="fr-FR" sz="2000" dirty="0">
              <a:latin typeface="Trebuchet MS" panose="020B0603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7190" y="1484784"/>
            <a:ext cx="8229600" cy="4876800"/>
          </a:xfrm>
        </p:spPr>
        <p:txBody>
          <a:bodyPr>
            <a:normAutofit/>
          </a:bodyPr>
          <a:lstStyle/>
          <a:p>
            <a:endParaRPr lang="fr-FR" i="1" dirty="0" smtClean="0">
              <a:latin typeface="Trebuchet MS" panose="020B0603020202020204" pitchFamily="34" charset="0"/>
            </a:endParaRPr>
          </a:p>
          <a:p>
            <a:endParaRPr lang="fr-FR" b="1" dirty="0" smtClean="0"/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26"/>
            <a:ext cx="1080120" cy="6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47564" y="1340768"/>
            <a:ext cx="75968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CONCLUSIONS</a:t>
            </a:r>
          </a:p>
          <a:p>
            <a:endParaRPr lang="fr-FR" dirty="0"/>
          </a:p>
          <a:p>
            <a:r>
              <a:rPr lang="fr-FR" dirty="0" smtClean="0"/>
              <a:t>1- Un bilan 2017 plutôt positif et encourageant mais des résultats encore insuffisants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 2- Un niveau de qualité et de sécurité qui reste </a:t>
            </a:r>
            <a:r>
              <a:rPr lang="fr-FR" b="1" dirty="0" smtClean="0"/>
              <a:t>fragile </a:t>
            </a:r>
            <a:r>
              <a:rPr lang="fr-FR" dirty="0" smtClean="0"/>
              <a:t>au regard de l’impact des variables politiques, économiques et sociales d’un établissement.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3- Intérêt d’</a:t>
            </a:r>
            <a:r>
              <a:rPr lang="fr-FR" b="1" dirty="0" smtClean="0"/>
              <a:t>une </a:t>
            </a:r>
            <a:r>
              <a:rPr lang="fr-FR" b="1" dirty="0"/>
              <a:t>démarche </a:t>
            </a:r>
            <a:r>
              <a:rPr lang="fr-FR" b="1" dirty="0" smtClean="0"/>
              <a:t>de surveillance continue </a:t>
            </a:r>
            <a:r>
              <a:rPr lang="fr-FR" dirty="0" smtClean="0"/>
              <a:t>du processus transfusionnel.</a:t>
            </a:r>
            <a:endParaRPr lang="fr-FR" b="1" dirty="0"/>
          </a:p>
          <a:p>
            <a:r>
              <a:rPr lang="fr-FR" dirty="0" smtClean="0"/>
              <a:t>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8795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té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1724</TotalTime>
  <Words>636</Words>
  <Application>Microsoft Office PowerPoint</Application>
  <PresentationFormat>Affichage à l'écran (4:3)</PresentationFormat>
  <Paragraphs>173</Paragraphs>
  <Slides>14</Slides>
  <Notes>14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Clarté</vt:lpstr>
      <vt:lpstr>EVALUATION DES PRATIQUES TRANSFUSIONNELLES </vt:lpstr>
      <vt:lpstr>EVALUATION DES PRATIQUES TRANSFUSIONNELLES :  Une Démarche de surveillance continue du risque transfusionnel :   </vt:lpstr>
      <vt:lpstr>EVALUATION DES PRATIQUES TRANSFUSIONNELLES :  Une Démarche de surveillance continue du risque transfusionnel :   </vt:lpstr>
      <vt:lpstr>EVALUATION DES PRATIQUES TRANSFUSIONNELLES :  Une Démarche de surveillance continue du risque transfusionnel </vt:lpstr>
      <vt:lpstr>EVALUATION DES PRATIQUES TRANSFUSIONNELLES :  Une Démarche de surveillance continue du risque transfusionnel </vt:lpstr>
      <vt:lpstr>EVALUATION DES PRATIQUES TRANSFUSIONNELLES :  Une Démarche de surveillance continue du risque transfusionnel </vt:lpstr>
      <vt:lpstr>EVALUATION DES PRATIQUES TRANSFUSIONNELLES :  Une Démarche de surveillance continue du risque transfusionnel </vt:lpstr>
      <vt:lpstr>EVALUATION DES PRATIQUES TRANSFUSIONNELLES :  Une Démarche de surveillance continue du risque transfusionnel </vt:lpstr>
      <vt:lpstr>EVALUATION DES PRATIQUES TRANSFUSIONNELLES :  Une Démarche de surveillance continue du risque transfusionnel </vt:lpstr>
      <vt:lpstr>EVALUATION DES PRATIQUES TRANSFUSIONNELLES :  CHECK –LIST TRANSFUSION PSL</vt:lpstr>
      <vt:lpstr>EVALUATION DES PRATIQUES TRANSFUSIONNELLES :  Une Démarche de surveillance continue du risque transfusionnel </vt:lpstr>
      <vt:lpstr>EVALUATION DES PRATIQUES TRANSFUSIONNELLES :  AIDE   MÉMOIRE  SUR LA TRANFUSION SANGUINE</vt:lpstr>
      <vt:lpstr>EVALUATION DES PRATIQUES TRANSFUSIONNELLES :  AIDE   MÉMOIRE  SUR LA TRANFUSION SANGUINE</vt:lpstr>
      <vt:lpstr>EVALUATION DES PRATIQUES TRANSFUSIONNELLES 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DES PRATIQUES TRANSFUSIONNELLES</dc:title>
  <dc:creator>Claudine GENARD</dc:creator>
  <cp:lastModifiedBy>Nanard</cp:lastModifiedBy>
  <cp:revision>79</cp:revision>
  <cp:lastPrinted>2017-10-30T09:17:45Z</cp:lastPrinted>
  <dcterms:created xsi:type="dcterms:W3CDTF">2017-10-10T08:00:29Z</dcterms:created>
  <dcterms:modified xsi:type="dcterms:W3CDTF">2017-11-01T18:04:53Z</dcterms:modified>
</cp:coreProperties>
</file>