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92" r:id="rId5"/>
    <p:sldId id="295" r:id="rId6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9D32FC5-6A59-E6AC-8D57-66FBB5D48F91}" name="Armand Okandza-Ibovi" initials="AOI" userId="S::armand.okandza-ibovi@anap.fr::16750f6c-a8f2-45c4-b0aa-cc1a759f486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0946"/>
    <a:srgbClr val="F96D0C"/>
    <a:srgbClr val="E1B124"/>
    <a:srgbClr val="DF0453"/>
    <a:srgbClr val="D9963B"/>
    <a:srgbClr val="D07224"/>
    <a:srgbClr val="FFE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7"/>
    <p:restoredTop sz="90622"/>
  </p:normalViewPr>
  <p:slideViewPr>
    <p:cSldViewPr>
      <p:cViewPr varScale="1">
        <p:scale>
          <a:sx n="93" d="100"/>
          <a:sy n="93" d="100"/>
        </p:scale>
        <p:origin x="4344" y="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3888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loane Talem" userId="e6b4b84d-895b-4792-ad16-fdf59d0c67f2" providerId="ADAL" clId="{53746AFE-801F-4852-9714-E4CCCD8DF861}"/>
    <pc:docChg chg="custSel modSld">
      <pc:chgData name="Sloane Talem" userId="e6b4b84d-895b-4792-ad16-fdf59d0c67f2" providerId="ADAL" clId="{53746AFE-801F-4852-9714-E4CCCD8DF861}" dt="2024-07-16T10:08:22.933" v="1" actId="478"/>
      <pc:docMkLst>
        <pc:docMk/>
      </pc:docMkLst>
      <pc:sldChg chg="delSp mod">
        <pc:chgData name="Sloane Talem" userId="e6b4b84d-895b-4792-ad16-fdf59d0c67f2" providerId="ADAL" clId="{53746AFE-801F-4852-9714-E4CCCD8DF861}" dt="2024-07-16T10:08:18.413" v="0" actId="478"/>
        <pc:sldMkLst>
          <pc:docMk/>
          <pc:sldMk cId="116706974" sldId="292"/>
        </pc:sldMkLst>
        <pc:picChg chg="del">
          <ac:chgData name="Sloane Talem" userId="e6b4b84d-895b-4792-ad16-fdf59d0c67f2" providerId="ADAL" clId="{53746AFE-801F-4852-9714-E4CCCD8DF861}" dt="2024-07-16T10:08:18.413" v="0" actId="478"/>
          <ac:picMkLst>
            <pc:docMk/>
            <pc:sldMk cId="116706974" sldId="292"/>
            <ac:picMk id="12" creationId="{27407602-0BF6-36A6-8EC8-964E50666755}"/>
          </ac:picMkLst>
        </pc:picChg>
      </pc:sldChg>
      <pc:sldChg chg="delSp mod">
        <pc:chgData name="Sloane Talem" userId="e6b4b84d-895b-4792-ad16-fdf59d0c67f2" providerId="ADAL" clId="{53746AFE-801F-4852-9714-E4CCCD8DF861}" dt="2024-07-16T10:08:22.933" v="1" actId="478"/>
        <pc:sldMkLst>
          <pc:docMk/>
          <pc:sldMk cId="680968856" sldId="295"/>
        </pc:sldMkLst>
        <pc:picChg chg="del">
          <ac:chgData name="Sloane Talem" userId="e6b4b84d-895b-4792-ad16-fdf59d0c67f2" providerId="ADAL" clId="{53746AFE-801F-4852-9714-E4CCCD8DF861}" dt="2024-07-16T10:08:22.933" v="1" actId="478"/>
          <ac:picMkLst>
            <pc:docMk/>
            <pc:sldMk cId="680968856" sldId="295"/>
            <ac:picMk id="12" creationId="{27407602-0BF6-36A6-8EC8-964E50666755}"/>
          </ac:picMkLst>
        </pc:picChg>
      </pc:sldChg>
    </pc:docChg>
  </pc:docChgLst>
  <pc:docChgLst>
    <pc:chgData name="Armand Okandza-Ibovi" userId="16750f6c-a8f2-45c4-b0aa-cc1a759f4869" providerId="ADAL" clId="{6BEA76BB-A5EA-41ED-A94E-63AC9A9F6279}"/>
    <pc:docChg chg="custSel modSld">
      <pc:chgData name="Armand Okandza-Ibovi" userId="16750f6c-a8f2-45c4-b0aa-cc1a759f4869" providerId="ADAL" clId="{6BEA76BB-A5EA-41ED-A94E-63AC9A9F6279}" dt="2024-07-16T09:04:36.615" v="0" actId="33524"/>
      <pc:docMkLst>
        <pc:docMk/>
      </pc:docMkLst>
      <pc:sldChg chg="modSp mod">
        <pc:chgData name="Armand Okandza-Ibovi" userId="16750f6c-a8f2-45c4-b0aa-cc1a759f4869" providerId="ADAL" clId="{6BEA76BB-A5EA-41ED-A94E-63AC9A9F6279}" dt="2024-07-16T09:04:36.615" v="0" actId="33524"/>
        <pc:sldMkLst>
          <pc:docMk/>
          <pc:sldMk cId="680968856" sldId="295"/>
        </pc:sldMkLst>
        <pc:spChg chg="mod">
          <ac:chgData name="Armand Okandza-Ibovi" userId="16750f6c-a8f2-45c4-b0aa-cc1a759f4869" providerId="ADAL" clId="{6BEA76BB-A5EA-41ED-A94E-63AC9A9F6279}" dt="2024-07-16T09:04:36.615" v="0" actId="33524"/>
          <ac:spMkLst>
            <pc:docMk/>
            <pc:sldMk cId="680968856" sldId="295"/>
            <ac:spMk id="22" creationId="{35769BF2-93C2-27BE-FEE1-B6AC75E979B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6247B-9524-644E-8735-C2517F842249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4B180-C62A-EB4D-BB44-77AEC240A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4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4B180-C62A-EB4D-BB44-77AEC240AF8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8428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4B180-C62A-EB4D-BB44-77AEC240AF8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409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uver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91C74A-707B-A281-CD41-D8DA26CE252F}"/>
              </a:ext>
            </a:extLst>
          </p:cNvPr>
          <p:cNvSpPr/>
          <p:nvPr userDrawn="1"/>
        </p:nvSpPr>
        <p:spPr>
          <a:xfrm>
            <a:off x="0" y="1"/>
            <a:ext cx="7556500" cy="10693399"/>
          </a:xfrm>
          <a:prstGeom prst="rect">
            <a:avLst/>
          </a:prstGeom>
          <a:gradFill flip="none" rotWithShape="1">
            <a:gsLst>
              <a:gs pos="25000">
                <a:srgbClr val="DF0453"/>
              </a:gs>
              <a:gs pos="100000">
                <a:srgbClr val="E1B124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D359772-0ACA-7F2F-35E0-D690150302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8" t="9561" r="70167" b="7423"/>
          <a:stretch/>
        </p:blipFill>
        <p:spPr>
          <a:xfrm>
            <a:off x="5454650" y="1"/>
            <a:ext cx="2101850" cy="13081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1238344-FE81-ED21-1E93-02C3D9E56E2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367" y="-63500"/>
            <a:ext cx="1720850" cy="118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02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6633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>
            <a:extLst>
              <a:ext uri="{FF2B5EF4-FFF2-40B4-BE49-F238E27FC236}">
                <a16:creationId xmlns:a16="http://schemas.microsoft.com/office/drawing/2014/main" id="{50F51023-60BB-BBA0-2B56-DF2F4F3E65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8" t="9561" r="70167" b="7423"/>
          <a:stretch/>
        </p:blipFill>
        <p:spPr>
          <a:xfrm>
            <a:off x="5454650" y="1"/>
            <a:ext cx="2101850" cy="13081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7300" y="637655"/>
            <a:ext cx="3529329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1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1A8E206-F155-5EBE-9BA2-EFC0CF2BBD7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367" y="-63500"/>
            <a:ext cx="1720850" cy="11892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7" r:id="rId2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46EFF2-1D3E-D853-02FC-EA47F0EBB5FD}"/>
              </a:ext>
            </a:extLst>
          </p:cNvPr>
          <p:cNvSpPr/>
          <p:nvPr/>
        </p:nvSpPr>
        <p:spPr>
          <a:xfrm>
            <a:off x="0" y="1"/>
            <a:ext cx="7556500" cy="1299607"/>
          </a:xfrm>
          <a:prstGeom prst="rect">
            <a:avLst/>
          </a:prstGeom>
          <a:gradFill flip="none" rotWithShape="1">
            <a:gsLst>
              <a:gs pos="25000">
                <a:srgbClr val="DF0453"/>
              </a:gs>
              <a:gs pos="100000">
                <a:srgbClr val="E1B124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87CE8DFE-E1BF-3BD6-3F17-6303DFBB8BAA}"/>
              </a:ext>
            </a:extLst>
          </p:cNvPr>
          <p:cNvSpPr txBox="1">
            <a:spLocks/>
          </p:cNvSpPr>
          <p:nvPr/>
        </p:nvSpPr>
        <p:spPr>
          <a:xfrm>
            <a:off x="518217" y="532258"/>
            <a:ext cx="3849401" cy="318924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txBody>
          <a:bodyPr wrap="square" lIns="108000" tIns="36000" rIns="108000" bIns="36000" anchor="ctr" anchorCtr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b="1" dirty="0">
                <a:gradFill flip="none" rotWithShape="1">
                  <a:gsLst>
                    <a:gs pos="0">
                      <a:srgbClr val="D80946"/>
                    </a:gs>
                    <a:gs pos="100000">
                      <a:srgbClr val="F96D0C"/>
                    </a:gs>
                  </a:gsLst>
                  <a:lin ang="0" scaled="1"/>
                  <a:tileRect/>
                </a:gra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NOM DU SERVICE + LOGO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B5F1A20-60EE-3307-1CFD-356DBB605DA3}"/>
              </a:ext>
            </a:extLst>
          </p:cNvPr>
          <p:cNvCxnSpPr>
            <a:cxnSpLocks/>
          </p:cNvCxnSpPr>
          <p:nvPr/>
        </p:nvCxnSpPr>
        <p:spPr>
          <a:xfrm>
            <a:off x="518218" y="532258"/>
            <a:ext cx="5241232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A1DB5C-975F-B7A2-0733-321B8E14533A}"/>
              </a:ext>
            </a:extLst>
          </p:cNvPr>
          <p:cNvSpPr txBox="1">
            <a:spLocks/>
          </p:cNvSpPr>
          <p:nvPr/>
        </p:nvSpPr>
        <p:spPr>
          <a:xfrm>
            <a:off x="517238" y="204899"/>
            <a:ext cx="3849401" cy="288147"/>
          </a:xfrm>
          <a:prstGeom prst="rect">
            <a:avLst/>
          </a:prstGeom>
          <a:noFill/>
          <a:ln w="76200">
            <a:noFill/>
          </a:ln>
        </p:spPr>
        <p:txBody>
          <a:bodyPr wrap="square" lIns="108000" tIns="36000" rIns="108000" bIns="36000" anchor="ctr" anchorCtr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250" b="1" dirty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Arial Black" panose="020B0604020202020204" pitchFamily="34" charset="0"/>
              </a:rPr>
              <a:t>Fiches pratiques : </a:t>
            </a:r>
            <a:r>
              <a:rPr lang="fr-FR" sz="1400" b="1" dirty="0">
                <a:solidFill>
                  <a:schemeClr val="bg1"/>
                </a:solidFill>
              </a:rPr>
              <a:t>RÉFORME DES SAD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F6B2BD-D3A9-D3C0-C92B-9634959215F8}"/>
              </a:ext>
            </a:extLst>
          </p:cNvPr>
          <p:cNvSpPr txBox="1">
            <a:spLocks/>
          </p:cNvSpPr>
          <p:nvPr/>
        </p:nvSpPr>
        <p:spPr>
          <a:xfrm>
            <a:off x="4466497" y="584842"/>
            <a:ext cx="5097462" cy="369332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fr-FR" sz="1100" dirty="0">
                <a:solidFill>
                  <a:schemeClr val="bg1"/>
                </a:solidFill>
              </a:rPr>
              <a:t>Juillet 2024</a:t>
            </a:r>
          </a:p>
        </p:txBody>
      </p:sp>
      <p:sp>
        <p:nvSpPr>
          <p:cNvPr id="10" name="Espace réservé du texte 1">
            <a:extLst>
              <a:ext uri="{FF2B5EF4-FFF2-40B4-BE49-F238E27FC236}">
                <a16:creationId xmlns:a16="http://schemas.microsoft.com/office/drawing/2014/main" id="{7BB30D4B-BAB1-5F23-45D0-0D39B5560698}"/>
              </a:ext>
            </a:extLst>
          </p:cNvPr>
          <p:cNvSpPr txBox="1">
            <a:spLocks/>
          </p:cNvSpPr>
          <p:nvPr/>
        </p:nvSpPr>
        <p:spPr>
          <a:xfrm>
            <a:off x="464281" y="6140313"/>
            <a:ext cx="3205735" cy="1308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Personnes atteintes de maladie chronique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Personnes en situation de précarité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Personnes en situation de handicap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Personnes en fin de vie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Personnes âgées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Aidants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B43D939A-24E4-450B-DD22-AE1F41FE97F7}"/>
              </a:ext>
            </a:extLst>
          </p:cNvPr>
          <p:cNvSpPr txBox="1">
            <a:spLocks/>
          </p:cNvSpPr>
          <p:nvPr/>
        </p:nvSpPr>
        <p:spPr>
          <a:xfrm>
            <a:off x="467358" y="5822335"/>
            <a:ext cx="5292091" cy="215444"/>
          </a:xfrm>
          <a:prstGeom prst="rect">
            <a:avLst/>
          </a:prstGeom>
          <a:noFill/>
          <a:ln w="76200">
            <a:noFill/>
          </a:ln>
        </p:spPr>
        <p:txBody>
          <a:bodyPr wrap="square" lIns="0" tIns="0" rIns="0" bIns="0" anchor="ctr" anchorCtr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400" b="1" dirty="0">
                <a:solidFill>
                  <a:srgbClr val="D80946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LES PUBLICS CONCERNÉS/ PRIS EN CHARGE</a:t>
            </a:r>
          </a:p>
        </p:txBody>
      </p:sp>
      <p:sp>
        <p:nvSpPr>
          <p:cNvPr id="16" name="Espace réservé du texte 1">
            <a:extLst>
              <a:ext uri="{FF2B5EF4-FFF2-40B4-BE49-F238E27FC236}">
                <a16:creationId xmlns:a16="http://schemas.microsoft.com/office/drawing/2014/main" id="{E88F6E42-B1D7-8F6E-A8B3-E5796E2ACD86}"/>
              </a:ext>
            </a:extLst>
          </p:cNvPr>
          <p:cNvSpPr txBox="1">
            <a:spLocks/>
          </p:cNvSpPr>
          <p:nvPr/>
        </p:nvSpPr>
        <p:spPr>
          <a:xfrm>
            <a:off x="467359" y="3584397"/>
            <a:ext cx="307860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600"/>
              </a:spcAft>
              <a:buSzPct val="100000"/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Le SAD a également une mission de </a:t>
            </a:r>
            <a:r>
              <a:rPr lang="fr-FR" sz="1000" b="1" dirty="0">
                <a:solidFill>
                  <a:srgbClr val="D80946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promotion de la bientraitance et de prévention de la maltraitance.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1625FE57-94AC-B419-9152-98C997AF50BE}"/>
              </a:ext>
            </a:extLst>
          </p:cNvPr>
          <p:cNvSpPr txBox="1">
            <a:spLocks/>
          </p:cNvSpPr>
          <p:nvPr/>
        </p:nvSpPr>
        <p:spPr>
          <a:xfrm>
            <a:off x="467359" y="1605267"/>
            <a:ext cx="3999138" cy="215444"/>
          </a:xfrm>
          <a:prstGeom prst="rect">
            <a:avLst/>
          </a:prstGeom>
          <a:noFill/>
          <a:ln w="76200">
            <a:noFill/>
          </a:ln>
        </p:spPr>
        <p:txBody>
          <a:bodyPr wrap="square" lIns="0" tIns="0" rIns="0" bIns="0" anchor="ctr" anchorCtr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400" b="1" dirty="0">
                <a:solidFill>
                  <a:srgbClr val="D80946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LES PRESTATIONS ET LES MISSIONS</a:t>
            </a:r>
          </a:p>
        </p:txBody>
      </p:sp>
      <p:sp>
        <p:nvSpPr>
          <p:cNvPr id="18" name="Espace réservé du texte 1">
            <a:extLst>
              <a:ext uri="{FF2B5EF4-FFF2-40B4-BE49-F238E27FC236}">
                <a16:creationId xmlns:a16="http://schemas.microsoft.com/office/drawing/2014/main" id="{4CB87128-206F-A6C3-BC9C-A0A573887444}"/>
              </a:ext>
            </a:extLst>
          </p:cNvPr>
          <p:cNvSpPr txBox="1">
            <a:spLocks/>
          </p:cNvSpPr>
          <p:nvPr/>
        </p:nvSpPr>
        <p:spPr>
          <a:xfrm>
            <a:off x="467359" y="1860652"/>
            <a:ext cx="4834891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600"/>
              </a:spcAft>
            </a:pPr>
            <a:r>
              <a:rPr lang="fr-FR" sz="1000" b="1" dirty="0">
                <a:solidFill>
                  <a:schemeClr val="tx1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Les prestations proposées par le service sont les suivantes : </a:t>
            </a:r>
          </a:p>
        </p:txBody>
      </p:sp>
      <p:sp>
        <p:nvSpPr>
          <p:cNvPr id="19" name="Rectangle : avec coins arrondis en haut 18">
            <a:extLst>
              <a:ext uri="{FF2B5EF4-FFF2-40B4-BE49-F238E27FC236}">
                <a16:creationId xmlns:a16="http://schemas.microsoft.com/office/drawing/2014/main" id="{1CB5B90A-A163-241D-2A46-D798A19E8C68}"/>
              </a:ext>
            </a:extLst>
          </p:cNvPr>
          <p:cNvSpPr/>
          <p:nvPr/>
        </p:nvSpPr>
        <p:spPr>
          <a:xfrm rot="5400000">
            <a:off x="3124286" y="1056300"/>
            <a:ext cx="1002443" cy="7251013"/>
          </a:xfrm>
          <a:prstGeom prst="round2SameRect">
            <a:avLst/>
          </a:prstGeom>
          <a:solidFill>
            <a:srgbClr val="FDEA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space réservé du texte 1">
            <a:extLst>
              <a:ext uri="{FF2B5EF4-FFF2-40B4-BE49-F238E27FC236}">
                <a16:creationId xmlns:a16="http://schemas.microsoft.com/office/drawing/2014/main" id="{28E701AF-08CC-D9E0-6603-B6E647618A3F}"/>
              </a:ext>
            </a:extLst>
          </p:cNvPr>
          <p:cNvSpPr txBox="1">
            <a:spLocks/>
          </p:cNvSpPr>
          <p:nvPr/>
        </p:nvSpPr>
        <p:spPr>
          <a:xfrm>
            <a:off x="371827" y="4411438"/>
            <a:ext cx="3174140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>
                <a:solidFill>
                  <a:schemeClr val="tx1"/>
                </a:solidFill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Missions spécifiques : </a:t>
            </a:r>
            <a:endParaRPr lang="fr-FR" sz="1000" b="1" u="sng" dirty="0">
              <a:solidFill>
                <a:schemeClr val="tx1"/>
              </a:solidFill>
              <a:latin typeface="Arial Black" panose="020B0604020202020204" pitchFamily="34" charset="0"/>
              <a:ea typeface="Calibri" panose="020F0502020204030204" pitchFamily="34" charset="0"/>
              <a:cs typeface="Arial Black" panose="020B0604020202020204" pitchFamily="34" charset="0"/>
            </a:endParaRPr>
          </a:p>
          <a:p>
            <a:pPr marL="215900" lvl="1" indent="-190500" algn="l">
              <a:spcAft>
                <a:spcPts val="600"/>
              </a:spcAft>
              <a:buSzPct val="100000"/>
              <a:buBlip>
                <a:blip r:embed="rId4"/>
              </a:buBlip>
            </a:pPr>
            <a:r>
              <a:rPr lang="fr-FR" sz="1000" dirty="0">
                <a:ea typeface="Calibri" panose="020F0502020204030204" pitchFamily="34" charset="0"/>
                <a:cs typeface="Arial" panose="020B0604020202020204" pitchFamily="34" charset="0"/>
              </a:rPr>
              <a:t>[Description des missions proposées par le service, non présentées ci-dessus]</a:t>
            </a:r>
          </a:p>
        </p:txBody>
      </p:sp>
      <p:sp>
        <p:nvSpPr>
          <p:cNvPr id="56" name="Espace réservé du texte 1">
            <a:extLst>
              <a:ext uri="{FF2B5EF4-FFF2-40B4-BE49-F238E27FC236}">
                <a16:creationId xmlns:a16="http://schemas.microsoft.com/office/drawing/2014/main" id="{8AEF0EDC-86C9-7CC4-91D7-DE3D9E6C25F7}"/>
              </a:ext>
            </a:extLst>
          </p:cNvPr>
          <p:cNvSpPr txBox="1">
            <a:spLocks/>
          </p:cNvSpPr>
          <p:nvPr/>
        </p:nvSpPr>
        <p:spPr>
          <a:xfrm>
            <a:off x="3811420" y="4558153"/>
            <a:ext cx="317414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15900" lvl="1" indent="-190500" algn="l">
              <a:spcAft>
                <a:spcPts val="600"/>
              </a:spcAft>
              <a:buSzPct val="100000"/>
              <a:buBlip>
                <a:blip r:embed="rId4"/>
              </a:buBlip>
            </a:pPr>
            <a:r>
              <a:rPr lang="fr-FR" sz="1000" dirty="0">
                <a:ea typeface="Calibri" panose="020F0502020204030204" pitchFamily="34" charset="0"/>
                <a:cs typeface="Arial" panose="020B0604020202020204" pitchFamily="34" charset="0"/>
              </a:rPr>
              <a:t>[Description des missions proposées par le service, non présentées ci-dessus]</a:t>
            </a:r>
          </a:p>
        </p:txBody>
      </p:sp>
      <p:sp>
        <p:nvSpPr>
          <p:cNvPr id="67" name="Rectangle : avec coins arrondis en haut 66">
            <a:extLst>
              <a:ext uri="{FF2B5EF4-FFF2-40B4-BE49-F238E27FC236}">
                <a16:creationId xmlns:a16="http://schemas.microsoft.com/office/drawing/2014/main" id="{FF3B92B1-7458-27E5-7C68-BECB09F91CFE}"/>
              </a:ext>
            </a:extLst>
          </p:cNvPr>
          <p:cNvSpPr/>
          <p:nvPr/>
        </p:nvSpPr>
        <p:spPr>
          <a:xfrm rot="5400000">
            <a:off x="5736040" y="5787918"/>
            <a:ext cx="683697" cy="1981202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D809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space réservé du texte 1">
            <a:extLst>
              <a:ext uri="{FF2B5EF4-FFF2-40B4-BE49-F238E27FC236}">
                <a16:creationId xmlns:a16="http://schemas.microsoft.com/office/drawing/2014/main" id="{FAB53F44-8DBC-CA59-CE41-D6ECEDF7F6E7}"/>
              </a:ext>
            </a:extLst>
          </p:cNvPr>
          <p:cNvSpPr txBox="1">
            <a:spLocks/>
          </p:cNvSpPr>
          <p:nvPr/>
        </p:nvSpPr>
        <p:spPr>
          <a:xfrm>
            <a:off x="5306775" y="6621953"/>
            <a:ext cx="1602471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>
                <a:solidFill>
                  <a:schemeClr val="bg1"/>
                </a:solidFill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À compléter / modifier par le service </a:t>
            </a:r>
          </a:p>
        </p:txBody>
      </p:sp>
      <p:sp>
        <p:nvSpPr>
          <p:cNvPr id="31" name="Espace réservé du texte 1">
            <a:extLst>
              <a:ext uri="{FF2B5EF4-FFF2-40B4-BE49-F238E27FC236}">
                <a16:creationId xmlns:a16="http://schemas.microsoft.com/office/drawing/2014/main" id="{37F02EAD-4A6C-E66C-EDC6-10A4037C953A}"/>
              </a:ext>
            </a:extLst>
          </p:cNvPr>
          <p:cNvSpPr txBox="1">
            <a:spLocks/>
          </p:cNvSpPr>
          <p:nvPr/>
        </p:nvSpPr>
        <p:spPr>
          <a:xfrm>
            <a:off x="2676894" y="2691589"/>
            <a:ext cx="914012" cy="52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  <a:buSzPct val="100000"/>
            </a:pP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Repérage </a:t>
            </a:r>
            <a:b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des fragilités </a:t>
            </a:r>
            <a:b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et maintien </a:t>
            </a:r>
            <a:b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du lien social</a:t>
            </a:r>
            <a:endParaRPr lang="fr-FR" sz="850" b="1" dirty="0">
              <a:solidFill>
                <a:srgbClr val="D80946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F4F16F13-C7E7-216E-11B4-8798D81A3013}"/>
              </a:ext>
            </a:extLst>
          </p:cNvPr>
          <p:cNvSpPr/>
          <p:nvPr/>
        </p:nvSpPr>
        <p:spPr>
          <a:xfrm>
            <a:off x="2624079" y="2412267"/>
            <a:ext cx="1000967" cy="1000967"/>
          </a:xfrm>
          <a:prstGeom prst="ellipse">
            <a:avLst/>
          </a:prstGeom>
          <a:noFill/>
          <a:ln w="12700">
            <a:solidFill>
              <a:srgbClr val="D809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24ECBDA-CCDF-6771-DD0C-E9BAF258C9B0}"/>
              </a:ext>
            </a:extLst>
          </p:cNvPr>
          <p:cNvSpPr/>
          <p:nvPr/>
        </p:nvSpPr>
        <p:spPr>
          <a:xfrm>
            <a:off x="2855812" y="2141593"/>
            <a:ext cx="552748" cy="541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6" name="Graphique 35">
            <a:extLst>
              <a:ext uri="{FF2B5EF4-FFF2-40B4-BE49-F238E27FC236}">
                <a16:creationId xmlns:a16="http://schemas.microsoft.com/office/drawing/2014/main" id="{DC9C9497-0273-7BCE-5C2D-5E7E4E6303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936017" y="2102912"/>
            <a:ext cx="409486" cy="509361"/>
          </a:xfrm>
          <a:prstGeom prst="rect">
            <a:avLst/>
          </a:prstGeom>
        </p:spPr>
      </p:pic>
      <p:sp>
        <p:nvSpPr>
          <p:cNvPr id="37" name="Espace réservé du texte 1">
            <a:extLst>
              <a:ext uri="{FF2B5EF4-FFF2-40B4-BE49-F238E27FC236}">
                <a16:creationId xmlns:a16="http://schemas.microsoft.com/office/drawing/2014/main" id="{94DE3422-27F9-2E5D-A692-A4C0E196C57E}"/>
              </a:ext>
            </a:extLst>
          </p:cNvPr>
          <p:cNvSpPr txBox="1">
            <a:spLocks/>
          </p:cNvSpPr>
          <p:nvPr/>
        </p:nvSpPr>
        <p:spPr>
          <a:xfrm>
            <a:off x="3906929" y="2761492"/>
            <a:ext cx="914012" cy="3924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  <a:buSzPct val="100000"/>
            </a:pP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Prévention</a:t>
            </a:r>
            <a:b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 la perte</a:t>
            </a:r>
            <a:b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d’autonomie</a:t>
            </a:r>
            <a:endParaRPr lang="fr-FR" sz="850" b="1" dirty="0">
              <a:solidFill>
                <a:srgbClr val="D80946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7EA62D30-4D50-4549-F541-D4FACB251E39}"/>
              </a:ext>
            </a:extLst>
          </p:cNvPr>
          <p:cNvSpPr/>
          <p:nvPr/>
        </p:nvSpPr>
        <p:spPr>
          <a:xfrm>
            <a:off x="3854114" y="2407818"/>
            <a:ext cx="1000967" cy="1000967"/>
          </a:xfrm>
          <a:prstGeom prst="ellipse">
            <a:avLst/>
          </a:prstGeom>
          <a:noFill/>
          <a:ln w="12700">
            <a:solidFill>
              <a:srgbClr val="D809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A9CD797-5103-CEA3-8226-66C1FB509B58}"/>
              </a:ext>
            </a:extLst>
          </p:cNvPr>
          <p:cNvSpPr/>
          <p:nvPr/>
        </p:nvSpPr>
        <p:spPr>
          <a:xfrm>
            <a:off x="4152677" y="2137144"/>
            <a:ext cx="412025" cy="541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2" name="Graphique 41">
            <a:extLst>
              <a:ext uri="{FF2B5EF4-FFF2-40B4-BE49-F238E27FC236}">
                <a16:creationId xmlns:a16="http://schemas.microsoft.com/office/drawing/2014/main" id="{66A4A8B6-4D07-FCF1-E577-B76F596499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34330" y="2107315"/>
            <a:ext cx="455782" cy="494299"/>
          </a:xfrm>
          <a:prstGeom prst="rect">
            <a:avLst/>
          </a:prstGeom>
        </p:spPr>
      </p:pic>
      <p:sp>
        <p:nvSpPr>
          <p:cNvPr id="43" name="Espace réservé du texte 1">
            <a:extLst>
              <a:ext uri="{FF2B5EF4-FFF2-40B4-BE49-F238E27FC236}">
                <a16:creationId xmlns:a16="http://schemas.microsoft.com/office/drawing/2014/main" id="{E321307F-CA2D-DB8B-DEE2-05FE7E031F1E}"/>
              </a:ext>
            </a:extLst>
          </p:cNvPr>
          <p:cNvSpPr txBox="1">
            <a:spLocks/>
          </p:cNvSpPr>
          <p:nvPr/>
        </p:nvSpPr>
        <p:spPr>
          <a:xfrm>
            <a:off x="5153408" y="2791379"/>
            <a:ext cx="914012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  <a:buSzPct val="100000"/>
            </a:pP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Soutien aux aidants</a:t>
            </a:r>
            <a:endParaRPr lang="fr-FR" sz="850" b="1" dirty="0">
              <a:solidFill>
                <a:srgbClr val="D80946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CF0B2B3F-A13A-BB4A-D026-6F885830DF4B}"/>
              </a:ext>
            </a:extLst>
          </p:cNvPr>
          <p:cNvSpPr/>
          <p:nvPr/>
        </p:nvSpPr>
        <p:spPr>
          <a:xfrm>
            <a:off x="5100593" y="2409405"/>
            <a:ext cx="1000967" cy="1000967"/>
          </a:xfrm>
          <a:prstGeom prst="ellipse">
            <a:avLst/>
          </a:prstGeom>
          <a:noFill/>
          <a:ln w="12700">
            <a:solidFill>
              <a:srgbClr val="D809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CBE42B7-DD83-DB3E-7707-6B2ECDE5133B}"/>
              </a:ext>
            </a:extLst>
          </p:cNvPr>
          <p:cNvSpPr/>
          <p:nvPr/>
        </p:nvSpPr>
        <p:spPr>
          <a:xfrm>
            <a:off x="5355400" y="2138731"/>
            <a:ext cx="481562" cy="541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3" name="Espace réservé du texte 1">
            <a:extLst>
              <a:ext uri="{FF2B5EF4-FFF2-40B4-BE49-F238E27FC236}">
                <a16:creationId xmlns:a16="http://schemas.microsoft.com/office/drawing/2014/main" id="{5E746DE0-63B3-4982-9A55-C9D996B68592}"/>
              </a:ext>
            </a:extLst>
          </p:cNvPr>
          <p:cNvSpPr txBox="1">
            <a:spLocks/>
          </p:cNvSpPr>
          <p:nvPr/>
        </p:nvSpPr>
        <p:spPr>
          <a:xfrm>
            <a:off x="6383443" y="2696090"/>
            <a:ext cx="914012" cy="52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  <a:buSzPct val="100000"/>
            </a:pP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Centres ressources territoriaux </a:t>
            </a:r>
            <a:b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(CRT)</a:t>
            </a:r>
            <a:endParaRPr lang="fr-FR" sz="850" b="1" dirty="0">
              <a:solidFill>
                <a:srgbClr val="D80946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Ellipse 53">
            <a:extLst>
              <a:ext uri="{FF2B5EF4-FFF2-40B4-BE49-F238E27FC236}">
                <a16:creationId xmlns:a16="http://schemas.microsoft.com/office/drawing/2014/main" id="{6625D420-6087-23A4-0F95-13D59ADC1766}"/>
              </a:ext>
            </a:extLst>
          </p:cNvPr>
          <p:cNvSpPr/>
          <p:nvPr/>
        </p:nvSpPr>
        <p:spPr>
          <a:xfrm>
            <a:off x="6330628" y="2416768"/>
            <a:ext cx="1000967" cy="1000967"/>
          </a:xfrm>
          <a:prstGeom prst="ellipse">
            <a:avLst/>
          </a:prstGeom>
          <a:noFill/>
          <a:ln w="12700">
            <a:solidFill>
              <a:srgbClr val="D809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614D692-D9CE-DCBB-4483-1D4DDAD272FF}"/>
              </a:ext>
            </a:extLst>
          </p:cNvPr>
          <p:cNvSpPr/>
          <p:nvPr/>
        </p:nvSpPr>
        <p:spPr>
          <a:xfrm>
            <a:off x="6567955" y="2146094"/>
            <a:ext cx="526312" cy="541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9" name="Graphique 58" descr="Connexions contour">
            <a:extLst>
              <a:ext uri="{FF2B5EF4-FFF2-40B4-BE49-F238E27FC236}">
                <a16:creationId xmlns:a16="http://schemas.microsoft.com/office/drawing/2014/main" id="{8350EA16-62B9-CFDC-E8AB-161F07C6E89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593148" y="2090943"/>
            <a:ext cx="595486" cy="596197"/>
          </a:xfrm>
          <a:prstGeom prst="rect">
            <a:avLst/>
          </a:prstGeom>
        </p:spPr>
      </p:pic>
      <p:pic>
        <p:nvPicPr>
          <p:cNvPr id="63" name="Graphique 62">
            <a:extLst>
              <a:ext uri="{FF2B5EF4-FFF2-40B4-BE49-F238E27FC236}">
                <a16:creationId xmlns:a16="http://schemas.microsoft.com/office/drawing/2014/main" id="{06B81230-F3FA-EB98-962D-EA90FD28CF0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443456" y="2218767"/>
            <a:ext cx="393506" cy="393506"/>
          </a:xfrm>
          <a:prstGeom prst="rect">
            <a:avLst/>
          </a:prstGeom>
        </p:spPr>
      </p:pic>
      <p:sp>
        <p:nvSpPr>
          <p:cNvPr id="64" name="Espace réservé du texte 1">
            <a:extLst>
              <a:ext uri="{FF2B5EF4-FFF2-40B4-BE49-F238E27FC236}">
                <a16:creationId xmlns:a16="http://schemas.microsoft.com/office/drawing/2014/main" id="{CEFCB588-A352-9651-ED3D-784B99BEF48F}"/>
              </a:ext>
            </a:extLst>
          </p:cNvPr>
          <p:cNvSpPr txBox="1">
            <a:spLocks/>
          </p:cNvSpPr>
          <p:nvPr/>
        </p:nvSpPr>
        <p:spPr>
          <a:xfrm>
            <a:off x="1450640" y="2800854"/>
            <a:ext cx="914012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  <a:buSzPct val="100000"/>
            </a:pP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Soins à</a:t>
            </a:r>
            <a:b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domicile</a:t>
            </a:r>
            <a:endParaRPr lang="fr-FR" sz="850" b="1" dirty="0">
              <a:solidFill>
                <a:srgbClr val="D80946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Ellipse 64">
            <a:extLst>
              <a:ext uri="{FF2B5EF4-FFF2-40B4-BE49-F238E27FC236}">
                <a16:creationId xmlns:a16="http://schemas.microsoft.com/office/drawing/2014/main" id="{12852BE6-4287-9A12-65BF-B4FD3AF9E34B}"/>
              </a:ext>
            </a:extLst>
          </p:cNvPr>
          <p:cNvSpPr/>
          <p:nvPr/>
        </p:nvSpPr>
        <p:spPr>
          <a:xfrm>
            <a:off x="1397825" y="2418880"/>
            <a:ext cx="1000967" cy="1000967"/>
          </a:xfrm>
          <a:prstGeom prst="ellipse">
            <a:avLst/>
          </a:prstGeom>
          <a:noFill/>
          <a:ln w="12700">
            <a:solidFill>
              <a:srgbClr val="D809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A41A826-F98B-1D9A-838A-CB7B5A491877}"/>
              </a:ext>
            </a:extLst>
          </p:cNvPr>
          <p:cNvSpPr/>
          <p:nvPr/>
        </p:nvSpPr>
        <p:spPr>
          <a:xfrm>
            <a:off x="1660336" y="2148206"/>
            <a:ext cx="484040" cy="541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Espace réservé du texte 1">
            <a:extLst>
              <a:ext uri="{FF2B5EF4-FFF2-40B4-BE49-F238E27FC236}">
                <a16:creationId xmlns:a16="http://schemas.microsoft.com/office/drawing/2014/main" id="{1E503729-EAE8-4D35-6CD1-89FA89869108}"/>
              </a:ext>
            </a:extLst>
          </p:cNvPr>
          <p:cNvSpPr txBox="1">
            <a:spLocks/>
          </p:cNvSpPr>
          <p:nvPr/>
        </p:nvSpPr>
        <p:spPr>
          <a:xfrm>
            <a:off x="290610" y="2800854"/>
            <a:ext cx="914012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  <a:buSzPct val="100000"/>
            </a:pP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Aide à</a:t>
            </a:r>
            <a:b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85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domicile</a:t>
            </a:r>
            <a:endParaRPr lang="fr-FR" sz="850" b="1" dirty="0">
              <a:solidFill>
                <a:srgbClr val="D80946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Ellipse 71">
            <a:extLst>
              <a:ext uri="{FF2B5EF4-FFF2-40B4-BE49-F238E27FC236}">
                <a16:creationId xmlns:a16="http://schemas.microsoft.com/office/drawing/2014/main" id="{C57ADA1D-DC25-CB0C-3336-B01FF6D2D16D}"/>
              </a:ext>
            </a:extLst>
          </p:cNvPr>
          <p:cNvSpPr/>
          <p:nvPr/>
        </p:nvSpPr>
        <p:spPr>
          <a:xfrm>
            <a:off x="237795" y="2418880"/>
            <a:ext cx="1000967" cy="1000967"/>
          </a:xfrm>
          <a:prstGeom prst="ellipse">
            <a:avLst/>
          </a:prstGeom>
          <a:noFill/>
          <a:ln w="12700">
            <a:solidFill>
              <a:srgbClr val="D809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6CAFEAF-4004-E719-988B-368AC760AC92}"/>
              </a:ext>
            </a:extLst>
          </p:cNvPr>
          <p:cNvSpPr/>
          <p:nvPr/>
        </p:nvSpPr>
        <p:spPr>
          <a:xfrm>
            <a:off x="488505" y="2148206"/>
            <a:ext cx="505038" cy="541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5287FB11-E503-7721-9292-CC17F869F76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716232" y="2239989"/>
            <a:ext cx="374292" cy="374292"/>
          </a:xfrm>
          <a:prstGeom prst="rect">
            <a:avLst/>
          </a:prstGeom>
        </p:spPr>
      </p:pic>
      <p:pic>
        <p:nvPicPr>
          <p:cNvPr id="80" name="Graphique 79">
            <a:extLst>
              <a:ext uri="{FF2B5EF4-FFF2-40B4-BE49-F238E27FC236}">
                <a16:creationId xmlns:a16="http://schemas.microsoft.com/office/drawing/2014/main" id="{4E5E2233-B9C6-BF1A-69FD-82AA3677866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35387" y="2167766"/>
            <a:ext cx="418879" cy="43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06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46EFF2-1D3E-D853-02FC-EA47F0EBB5FD}"/>
              </a:ext>
            </a:extLst>
          </p:cNvPr>
          <p:cNvSpPr/>
          <p:nvPr/>
        </p:nvSpPr>
        <p:spPr>
          <a:xfrm>
            <a:off x="0" y="1"/>
            <a:ext cx="7556500" cy="1299607"/>
          </a:xfrm>
          <a:prstGeom prst="rect">
            <a:avLst/>
          </a:prstGeom>
          <a:gradFill flip="none" rotWithShape="1">
            <a:gsLst>
              <a:gs pos="25000">
                <a:srgbClr val="DF0453"/>
              </a:gs>
              <a:gs pos="100000">
                <a:srgbClr val="E1B124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87CE8DFE-E1BF-3BD6-3F17-6303DFBB8BAA}"/>
              </a:ext>
            </a:extLst>
          </p:cNvPr>
          <p:cNvSpPr txBox="1">
            <a:spLocks/>
          </p:cNvSpPr>
          <p:nvPr/>
        </p:nvSpPr>
        <p:spPr>
          <a:xfrm>
            <a:off x="518217" y="532258"/>
            <a:ext cx="3849401" cy="318924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txBody>
          <a:bodyPr wrap="square" lIns="108000" tIns="36000" rIns="108000" bIns="36000" anchor="ctr" anchorCtr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b="1" dirty="0">
                <a:gradFill flip="none" rotWithShape="1">
                  <a:gsLst>
                    <a:gs pos="0">
                      <a:srgbClr val="D80946"/>
                    </a:gs>
                    <a:gs pos="100000">
                      <a:srgbClr val="F96D0C"/>
                    </a:gs>
                  </a:gsLst>
                  <a:lin ang="0" scaled="1"/>
                  <a:tileRect/>
                </a:gra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NOM DU SERVICE + LOGO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B5F1A20-60EE-3307-1CFD-356DBB605DA3}"/>
              </a:ext>
            </a:extLst>
          </p:cNvPr>
          <p:cNvCxnSpPr>
            <a:cxnSpLocks/>
          </p:cNvCxnSpPr>
          <p:nvPr/>
        </p:nvCxnSpPr>
        <p:spPr>
          <a:xfrm>
            <a:off x="518218" y="532258"/>
            <a:ext cx="5241232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A1DB5C-975F-B7A2-0733-321B8E14533A}"/>
              </a:ext>
            </a:extLst>
          </p:cNvPr>
          <p:cNvSpPr txBox="1">
            <a:spLocks/>
          </p:cNvSpPr>
          <p:nvPr/>
        </p:nvSpPr>
        <p:spPr>
          <a:xfrm>
            <a:off x="517238" y="204899"/>
            <a:ext cx="3849401" cy="288147"/>
          </a:xfrm>
          <a:prstGeom prst="rect">
            <a:avLst/>
          </a:prstGeom>
          <a:noFill/>
          <a:ln w="76200">
            <a:noFill/>
          </a:ln>
        </p:spPr>
        <p:txBody>
          <a:bodyPr wrap="square" lIns="108000" tIns="36000" rIns="108000" bIns="36000" anchor="ctr" anchorCtr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250" b="1" dirty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Arial Black" panose="020B0604020202020204" pitchFamily="34" charset="0"/>
              </a:rPr>
              <a:t>Fiches pratiques : </a:t>
            </a:r>
            <a:r>
              <a:rPr lang="fr-FR" sz="1400" b="1" dirty="0">
                <a:solidFill>
                  <a:schemeClr val="bg1"/>
                </a:solidFill>
              </a:rPr>
              <a:t>RÉFORME DES SAD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F6B2BD-D3A9-D3C0-C92B-9634959215F8}"/>
              </a:ext>
            </a:extLst>
          </p:cNvPr>
          <p:cNvSpPr txBox="1">
            <a:spLocks/>
          </p:cNvSpPr>
          <p:nvPr/>
        </p:nvSpPr>
        <p:spPr>
          <a:xfrm>
            <a:off x="4466497" y="584842"/>
            <a:ext cx="5097462" cy="369332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fr-FR" sz="1100" dirty="0">
                <a:solidFill>
                  <a:schemeClr val="bg1"/>
                </a:solidFill>
              </a:rPr>
              <a:t>Juillet 2024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97FC0DC9-79D2-547B-19FA-761AC7CC10D2}"/>
              </a:ext>
            </a:extLst>
          </p:cNvPr>
          <p:cNvCxnSpPr>
            <a:cxnSpLocks/>
          </p:cNvCxnSpPr>
          <p:nvPr/>
        </p:nvCxnSpPr>
        <p:spPr>
          <a:xfrm>
            <a:off x="3797162" y="1554297"/>
            <a:ext cx="0" cy="2508780"/>
          </a:xfrm>
          <a:prstGeom prst="line">
            <a:avLst/>
          </a:prstGeom>
          <a:ln w="9525">
            <a:solidFill>
              <a:srgbClr val="F96D0C">
                <a:alpha val="21961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exte 1">
            <a:extLst>
              <a:ext uri="{FF2B5EF4-FFF2-40B4-BE49-F238E27FC236}">
                <a16:creationId xmlns:a16="http://schemas.microsoft.com/office/drawing/2014/main" id="{35769BF2-93C2-27BE-FEE1-B6AC75E979BC}"/>
              </a:ext>
            </a:extLst>
          </p:cNvPr>
          <p:cNvSpPr txBox="1">
            <a:spLocks/>
          </p:cNvSpPr>
          <p:nvPr/>
        </p:nvSpPr>
        <p:spPr>
          <a:xfrm>
            <a:off x="467359" y="1908641"/>
            <a:ext cx="3205735" cy="21544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600"/>
              </a:spcAft>
              <a:buSzPct val="100000"/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Notre équipe est composée de plusieurs professionnels selon vos besoins :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Aides à domicile 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Auxiliaires de vie sociale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Travailleurs sociaux 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Psychologues 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Infirmiers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Aides-soignants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Cadres de santé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Ergothérapeutes et kinésithérapeutes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3628231B-6381-E307-E986-9659959BB934}"/>
              </a:ext>
            </a:extLst>
          </p:cNvPr>
          <p:cNvSpPr txBox="1">
            <a:spLocks/>
          </p:cNvSpPr>
          <p:nvPr/>
        </p:nvSpPr>
        <p:spPr>
          <a:xfrm>
            <a:off x="470437" y="1595776"/>
            <a:ext cx="2969450" cy="215444"/>
          </a:xfrm>
          <a:prstGeom prst="rect">
            <a:avLst/>
          </a:prstGeom>
          <a:noFill/>
          <a:ln w="76200">
            <a:noFill/>
          </a:ln>
        </p:spPr>
        <p:txBody>
          <a:bodyPr wrap="square" lIns="0" tIns="0" rIns="0" bIns="0" anchor="ctr" anchorCtr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400" b="1" dirty="0">
                <a:solidFill>
                  <a:srgbClr val="D80946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L’ÉQUIPE</a:t>
            </a:r>
          </a:p>
        </p:txBody>
      </p:sp>
      <p:sp>
        <p:nvSpPr>
          <p:cNvPr id="24" name="Espace réservé du texte 1">
            <a:extLst>
              <a:ext uri="{FF2B5EF4-FFF2-40B4-BE49-F238E27FC236}">
                <a16:creationId xmlns:a16="http://schemas.microsoft.com/office/drawing/2014/main" id="{84C0149E-4C21-4C1F-81D3-153C8A2427F6}"/>
              </a:ext>
            </a:extLst>
          </p:cNvPr>
          <p:cNvSpPr txBox="1">
            <a:spLocks/>
          </p:cNvSpPr>
          <p:nvPr/>
        </p:nvSpPr>
        <p:spPr>
          <a:xfrm>
            <a:off x="4077030" y="1908641"/>
            <a:ext cx="3205735" cy="1923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600"/>
              </a:spcAft>
              <a:buSzPct val="100000"/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Nous travaillons en partenariat avec les professionnels et les services suivants : 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Établissements et services médico-sociaux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Établissements de santé 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 err="1">
                <a:solidFill>
                  <a:srgbClr val="000000"/>
                </a:solidFill>
                <a:effectLst/>
                <a:latin typeface="Helvetica" pitchFamily="2" charset="0"/>
              </a:rPr>
              <a:t>Ehpad</a:t>
            </a: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Hospitalisation à domicile (HAD)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Professionnels libéraux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PFR du territoire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(…)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5554901B-E1A1-00DA-21BF-B4CCCD38E455}"/>
              </a:ext>
            </a:extLst>
          </p:cNvPr>
          <p:cNvSpPr txBox="1">
            <a:spLocks/>
          </p:cNvSpPr>
          <p:nvPr/>
        </p:nvSpPr>
        <p:spPr>
          <a:xfrm>
            <a:off x="4080108" y="1595776"/>
            <a:ext cx="2969450" cy="215444"/>
          </a:xfrm>
          <a:prstGeom prst="rect">
            <a:avLst/>
          </a:prstGeom>
          <a:noFill/>
          <a:ln w="76200">
            <a:noFill/>
          </a:ln>
        </p:spPr>
        <p:txBody>
          <a:bodyPr wrap="square" lIns="0" tIns="0" rIns="0" bIns="0" anchor="ctr" anchorCtr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400" b="1" dirty="0">
                <a:solidFill>
                  <a:srgbClr val="D80946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RÉSEAU PARTENARIAL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53B9273-C2D6-2B61-3176-D14A9369BE29}"/>
              </a:ext>
            </a:extLst>
          </p:cNvPr>
          <p:cNvSpPr txBox="1">
            <a:spLocks/>
          </p:cNvSpPr>
          <p:nvPr/>
        </p:nvSpPr>
        <p:spPr>
          <a:xfrm>
            <a:off x="467359" y="5190579"/>
            <a:ext cx="3205735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600"/>
              </a:spcAft>
              <a:buSzPct val="100000"/>
            </a:pPr>
            <a:r>
              <a:rPr lang="fr-FR" sz="1000" dirty="0">
                <a:solidFill>
                  <a:srgbClr val="D80946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À compléter / modifier par le service</a:t>
            </a:r>
          </a:p>
          <a:p>
            <a:pPr marL="177800" indent="-177800" algn="l">
              <a:spcAft>
                <a:spcPts val="600"/>
              </a:spcAft>
              <a:buSzPct val="100000"/>
              <a:buBlip>
                <a:blip r:embed="rId3"/>
              </a:buBlip>
            </a:pPr>
            <a:r>
              <a:rPr lang="fr-FR" sz="1000" dirty="0">
                <a:solidFill>
                  <a:srgbClr val="D80946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À compléter / modifier par le service</a:t>
            </a:r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9484147E-F602-BE82-DA75-0F9D9F6482C8}"/>
              </a:ext>
            </a:extLst>
          </p:cNvPr>
          <p:cNvSpPr txBox="1">
            <a:spLocks/>
          </p:cNvSpPr>
          <p:nvPr/>
        </p:nvSpPr>
        <p:spPr>
          <a:xfrm>
            <a:off x="470437" y="4744811"/>
            <a:ext cx="2969450" cy="215444"/>
          </a:xfrm>
          <a:prstGeom prst="rect">
            <a:avLst/>
          </a:prstGeom>
          <a:noFill/>
          <a:ln w="76200">
            <a:noFill/>
          </a:ln>
        </p:spPr>
        <p:txBody>
          <a:bodyPr wrap="square" lIns="0" tIns="0" rIns="0" bIns="0" anchor="ctr" anchorCtr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400" b="1" dirty="0">
                <a:solidFill>
                  <a:srgbClr val="D80946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ZONES D’INTERVENTION</a:t>
            </a:r>
          </a:p>
        </p:txBody>
      </p:sp>
      <p:sp>
        <p:nvSpPr>
          <p:cNvPr id="15" name="Espace réservé du texte 1">
            <a:extLst>
              <a:ext uri="{FF2B5EF4-FFF2-40B4-BE49-F238E27FC236}">
                <a16:creationId xmlns:a16="http://schemas.microsoft.com/office/drawing/2014/main" id="{BE44A517-35FA-9A6C-9726-945122A4EE97}"/>
              </a:ext>
            </a:extLst>
          </p:cNvPr>
          <p:cNvSpPr txBox="1">
            <a:spLocks/>
          </p:cNvSpPr>
          <p:nvPr/>
        </p:nvSpPr>
        <p:spPr>
          <a:xfrm>
            <a:off x="449737" y="8696849"/>
            <a:ext cx="6833028" cy="2806840"/>
          </a:xfrm>
          <a:prstGeom prst="rect">
            <a:avLst/>
          </a:prstGeom>
        </p:spPr>
        <p:txBody>
          <a:bodyPr wrap="square" lIns="0" tIns="0" rIns="0" bIns="0" numCol="2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600"/>
              </a:spcAft>
              <a:buSzPct val="100000"/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Adresse :  </a:t>
            </a:r>
          </a:p>
          <a:p>
            <a:pPr algn="l">
              <a:spcAft>
                <a:spcPts val="600"/>
              </a:spcAft>
              <a:buSzPct val="100000"/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Horaires d’ouverture : </a:t>
            </a: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Téléphone : </a:t>
            </a: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r>
              <a:rPr lang="fr-FR" sz="1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E-mail : </a:t>
            </a: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buSzPct val="100000"/>
            </a:pPr>
            <a:endParaRPr lang="fr-FR" sz="1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EC224DEF-4042-E525-B1F0-33D45B418B0B}"/>
              </a:ext>
            </a:extLst>
          </p:cNvPr>
          <p:cNvSpPr txBox="1">
            <a:spLocks/>
          </p:cNvSpPr>
          <p:nvPr/>
        </p:nvSpPr>
        <p:spPr>
          <a:xfrm>
            <a:off x="467359" y="8282717"/>
            <a:ext cx="2969450" cy="215444"/>
          </a:xfrm>
          <a:prstGeom prst="rect">
            <a:avLst/>
          </a:prstGeom>
          <a:noFill/>
          <a:ln w="76200">
            <a:noFill/>
          </a:ln>
        </p:spPr>
        <p:txBody>
          <a:bodyPr wrap="square" lIns="0" tIns="0" rIns="0" bIns="0" anchor="ctr" anchorCtr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400" b="1" dirty="0">
                <a:solidFill>
                  <a:srgbClr val="D80946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CONTACTS</a:t>
            </a:r>
          </a:p>
        </p:txBody>
      </p:sp>
      <p:sp>
        <p:nvSpPr>
          <p:cNvPr id="28" name="Rectangle : avec coins arrondis en haut 27">
            <a:extLst>
              <a:ext uri="{FF2B5EF4-FFF2-40B4-BE49-F238E27FC236}">
                <a16:creationId xmlns:a16="http://schemas.microsoft.com/office/drawing/2014/main" id="{FF1DF218-C58B-7AFB-29F0-62189AB2703F}"/>
              </a:ext>
            </a:extLst>
          </p:cNvPr>
          <p:cNvSpPr/>
          <p:nvPr/>
        </p:nvSpPr>
        <p:spPr>
          <a:xfrm rot="5400000">
            <a:off x="2459770" y="2411196"/>
            <a:ext cx="683697" cy="1981202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D809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space réservé du texte 1">
            <a:extLst>
              <a:ext uri="{FF2B5EF4-FFF2-40B4-BE49-F238E27FC236}">
                <a16:creationId xmlns:a16="http://schemas.microsoft.com/office/drawing/2014/main" id="{197ED884-E73E-D285-D834-43C06D500F04}"/>
              </a:ext>
            </a:extLst>
          </p:cNvPr>
          <p:cNvSpPr txBox="1">
            <a:spLocks/>
          </p:cNvSpPr>
          <p:nvPr/>
        </p:nvSpPr>
        <p:spPr>
          <a:xfrm>
            <a:off x="2030505" y="3245231"/>
            <a:ext cx="1602471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>
                <a:solidFill>
                  <a:schemeClr val="bg1"/>
                </a:solidFill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À compléter / modifier par le service </a:t>
            </a:r>
          </a:p>
        </p:txBody>
      </p:sp>
      <p:sp>
        <p:nvSpPr>
          <p:cNvPr id="30" name="Rectangle : avec coins arrondis en haut 29">
            <a:extLst>
              <a:ext uri="{FF2B5EF4-FFF2-40B4-BE49-F238E27FC236}">
                <a16:creationId xmlns:a16="http://schemas.microsoft.com/office/drawing/2014/main" id="{EF9BE43E-A433-692C-4B1F-BCD36C30AE78}"/>
              </a:ext>
            </a:extLst>
          </p:cNvPr>
          <p:cNvSpPr/>
          <p:nvPr/>
        </p:nvSpPr>
        <p:spPr>
          <a:xfrm rot="5400000">
            <a:off x="6332003" y="2596479"/>
            <a:ext cx="683697" cy="1981202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D809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space réservé du texte 1">
            <a:extLst>
              <a:ext uri="{FF2B5EF4-FFF2-40B4-BE49-F238E27FC236}">
                <a16:creationId xmlns:a16="http://schemas.microsoft.com/office/drawing/2014/main" id="{E92CFFAC-7E80-3AD4-8642-4887240161C1}"/>
              </a:ext>
            </a:extLst>
          </p:cNvPr>
          <p:cNvSpPr txBox="1">
            <a:spLocks/>
          </p:cNvSpPr>
          <p:nvPr/>
        </p:nvSpPr>
        <p:spPr>
          <a:xfrm>
            <a:off x="5902738" y="3430514"/>
            <a:ext cx="1602471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>
                <a:solidFill>
                  <a:schemeClr val="bg1"/>
                </a:solidFill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À compléter / modifier par le service </a:t>
            </a:r>
          </a:p>
        </p:txBody>
      </p:sp>
      <p:sp>
        <p:nvSpPr>
          <p:cNvPr id="32" name="Rectangle : avec coins arrondis en haut 31">
            <a:extLst>
              <a:ext uri="{FF2B5EF4-FFF2-40B4-BE49-F238E27FC236}">
                <a16:creationId xmlns:a16="http://schemas.microsoft.com/office/drawing/2014/main" id="{DC23B9F8-747F-7D8B-705A-45E044874E80}"/>
              </a:ext>
            </a:extLst>
          </p:cNvPr>
          <p:cNvSpPr/>
          <p:nvPr/>
        </p:nvSpPr>
        <p:spPr>
          <a:xfrm rot="5400000">
            <a:off x="4826989" y="4460446"/>
            <a:ext cx="683697" cy="1981202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D809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space réservé du texte 1">
            <a:extLst>
              <a:ext uri="{FF2B5EF4-FFF2-40B4-BE49-F238E27FC236}">
                <a16:creationId xmlns:a16="http://schemas.microsoft.com/office/drawing/2014/main" id="{FE4AA111-EB19-3B65-E711-2B177B1D9A3E}"/>
              </a:ext>
            </a:extLst>
          </p:cNvPr>
          <p:cNvSpPr txBox="1">
            <a:spLocks/>
          </p:cNvSpPr>
          <p:nvPr/>
        </p:nvSpPr>
        <p:spPr>
          <a:xfrm>
            <a:off x="4397724" y="5294481"/>
            <a:ext cx="1602471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>
                <a:solidFill>
                  <a:schemeClr val="bg1"/>
                </a:solidFill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À compléter / modifier par le service 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0B1613B-396F-92CB-45E0-B6133D976059}"/>
              </a:ext>
            </a:extLst>
          </p:cNvPr>
          <p:cNvCxnSpPr>
            <a:cxnSpLocks/>
          </p:cNvCxnSpPr>
          <p:nvPr/>
        </p:nvCxnSpPr>
        <p:spPr>
          <a:xfrm flipH="1">
            <a:off x="1644650" y="8424737"/>
            <a:ext cx="5911850" cy="0"/>
          </a:xfrm>
          <a:prstGeom prst="line">
            <a:avLst/>
          </a:prstGeom>
          <a:ln w="9525">
            <a:solidFill>
              <a:srgbClr val="F96D0C">
                <a:alpha val="21961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63FDF8A8-AF7E-A88F-FCD2-BDE3F2330378}"/>
              </a:ext>
            </a:extLst>
          </p:cNvPr>
          <p:cNvCxnSpPr>
            <a:cxnSpLocks/>
          </p:cNvCxnSpPr>
          <p:nvPr/>
        </p:nvCxnSpPr>
        <p:spPr>
          <a:xfrm flipH="1">
            <a:off x="3016250" y="4898884"/>
            <a:ext cx="4540250" cy="0"/>
          </a:xfrm>
          <a:prstGeom prst="line">
            <a:avLst/>
          </a:prstGeom>
          <a:ln w="9525">
            <a:solidFill>
              <a:srgbClr val="F96D0C">
                <a:alpha val="21961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968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50a56b5-a7b3-4ace-b372-10a9cf384df2">
      <Terms xmlns="http://schemas.microsoft.com/office/infopath/2007/PartnerControls"/>
    </lcf76f155ced4ddcb4097134ff3c332f>
    <TaxCatchAll xmlns="b2c9c13a-87bb-4075-8110-995b2b9e797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A0C318FDC68A4499969DA290E6179D" ma:contentTypeVersion="16" ma:contentTypeDescription="Crée un document." ma:contentTypeScope="" ma:versionID="36b26eed32df1c09116e56ad3f0b2e4d">
  <xsd:schema xmlns:xsd="http://www.w3.org/2001/XMLSchema" xmlns:xs="http://www.w3.org/2001/XMLSchema" xmlns:p="http://schemas.microsoft.com/office/2006/metadata/properties" xmlns:ns2="550a56b5-a7b3-4ace-b372-10a9cf384df2" xmlns:ns3="b2c9c13a-87bb-4075-8110-995b2b9e797f" targetNamespace="http://schemas.microsoft.com/office/2006/metadata/properties" ma:root="true" ma:fieldsID="713632beb278838d2861d2ec0406d076" ns2:_="" ns3:_="">
    <xsd:import namespace="550a56b5-a7b3-4ace-b372-10a9cf384df2"/>
    <xsd:import namespace="b2c9c13a-87bb-4075-8110-995b2b9e79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0a56b5-a7b3-4ace-b372-10a9cf384d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176c88c5-b86b-4b6c-a0ad-427794cf8c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c9c13a-87bb-4075-8110-995b2b9e797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6dfa5abf-6096-4709-ac98-5175abcfc0fb}" ma:internalName="TaxCatchAll" ma:showField="CatchAllData" ma:web="b2c9c13a-87bb-4075-8110-995b2b9e79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4A1706-2C59-4BBC-B9BF-7ADD12D3020F}">
  <ds:schemaRefs>
    <ds:schemaRef ds:uri="http://schemas.microsoft.com/office/2006/metadata/properties"/>
    <ds:schemaRef ds:uri="http://schemas.microsoft.com/office/infopath/2007/PartnerControls"/>
    <ds:schemaRef ds:uri="435440fd-14a6-4f24-8add-47502036adcd"/>
    <ds:schemaRef ds:uri="7b1c468c-53f8-450b-88dc-0a8d20689289"/>
  </ds:schemaRefs>
</ds:datastoreItem>
</file>

<file path=customXml/itemProps2.xml><?xml version="1.0" encoding="utf-8"?>
<ds:datastoreItem xmlns:ds="http://schemas.openxmlformats.org/officeDocument/2006/customXml" ds:itemID="{5D52F4A9-1E91-4591-B5F9-538F820BA0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359B34-1E71-4F92-8C8C-125F608C50E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1599</TotalTime>
  <Words>275</Words>
  <Application>Microsoft Office PowerPoint</Application>
  <PresentationFormat>Personnalisé</PresentationFormat>
  <Paragraphs>71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Helvetica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Sloane Talem</cp:lastModifiedBy>
  <cp:revision>313</cp:revision>
  <dcterms:created xsi:type="dcterms:W3CDTF">2024-01-09T10:18:12Z</dcterms:created>
  <dcterms:modified xsi:type="dcterms:W3CDTF">2024-07-16T10:08:28Z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2024-01-09T00:00:00Z</vt:filetime>
  </property>
  <property fmtid="{D5CDD505-2E9C-101B-9397-08002B2CF9AE}" pid="3" name="Creator">
    <vt:lpwstr>Adobe InDesign 19.1 (Macintosh)</vt:lpwstr>
  </property>
  <property fmtid="{D5CDD505-2E9C-101B-9397-08002B2CF9AE}" pid="4" name="LastSaved">
    <vt:filetime>2024-01-09T00:00:00Z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0x01010068DD084A83E07B4186539577FC012354</vt:lpwstr>
  </property>
  <property fmtid="{D5CDD505-2E9C-101B-9397-08002B2CF9AE}" pid="7" name="MediaServiceImageTags">
    <vt:lpwstr/>
  </property>
</Properties>
</file>