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4"/>
  </p:notesMasterIdLst>
  <p:handoutMasterIdLst>
    <p:handoutMasterId r:id="rId15"/>
  </p:handoutMasterIdLst>
  <p:sldIdLst>
    <p:sldId id="572" r:id="rId2"/>
    <p:sldId id="595" r:id="rId3"/>
    <p:sldId id="596" r:id="rId4"/>
    <p:sldId id="597" r:id="rId5"/>
    <p:sldId id="598" r:id="rId6"/>
    <p:sldId id="599" r:id="rId7"/>
    <p:sldId id="600" r:id="rId8"/>
    <p:sldId id="601" r:id="rId9"/>
    <p:sldId id="602" r:id="rId10"/>
    <p:sldId id="603" r:id="rId11"/>
    <p:sldId id="604" r:id="rId12"/>
    <p:sldId id="605" r:id="rId13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grondin" initials="E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60093"/>
    <a:srgbClr val="009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8" autoAdjust="0"/>
    <p:restoredTop sz="98480" autoAdjust="0"/>
  </p:normalViewPr>
  <p:slideViewPr>
    <p:cSldViewPr>
      <p:cViewPr varScale="1">
        <p:scale>
          <a:sx n="122" d="100"/>
          <a:sy n="122" d="100"/>
        </p:scale>
        <p:origin x="124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84" d="100"/>
          <a:sy n="184" d="100"/>
        </p:scale>
        <p:origin x="1782" y="-313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47EF0-D05F-47FD-984B-52E4FDF91550}" type="datetimeFigureOut">
              <a:rPr lang="fr-FR" smtClean="0"/>
              <a:pPr/>
              <a:t>08/10/2021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88364-6236-4BD3-93DF-720FA11ABE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7653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AC3CD-E5DE-43EF-97C7-41A9EDC95E5F}" type="datetimeFigureOut">
              <a:rPr lang="fr-FR" smtClean="0"/>
              <a:pPr/>
              <a:t>08/10/2021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6001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5635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fr-FR" smtClean="0"/>
              <a:pPr/>
              <a:t>08.10.21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402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5635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34805-1F01-4BDA-A8CA-FCEA2B4BC8D0}" type="datetime3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08.10.21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5EBCF4-26FC-4F76-8DA1-52FDDC328D44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206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38275" y="563563"/>
            <a:ext cx="4225925" cy="316865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DF34805-1F01-4BDA-A8CA-FCEA2B4BC8D0}" type="datetime3">
              <a:rPr lang="fr-FR" smtClean="0"/>
              <a:pPr/>
              <a:t>08.10.21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5EBCF4-26FC-4F76-8DA1-52FDDC328D44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427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image" Target="../media/image3.emf"/><Relationship Id="rId5" Type="http://schemas.openxmlformats.org/officeDocument/2006/relationships/tags" Target="../tags/tag4.xml"/><Relationship Id="rId10" Type="http://schemas.openxmlformats.org/officeDocument/2006/relationships/oleObject" Target="../embeddings/oleObject1.bin"/><Relationship Id="rId4" Type="http://schemas.openxmlformats.org/officeDocument/2006/relationships/tags" Target="../tags/tag3.xml"/><Relationship Id="rId9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10" Type="http://schemas.openxmlformats.org/officeDocument/2006/relationships/image" Target="../media/image3.emf"/><Relationship Id="rId4" Type="http://schemas.openxmlformats.org/officeDocument/2006/relationships/tags" Target="../tags/tag10.xml"/><Relationship Id="rId9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39752" y="4005064"/>
            <a:ext cx="6264696" cy="533921"/>
          </a:xfrm>
        </p:spPr>
        <p:txBody>
          <a:bodyPr>
            <a:noAutofit/>
          </a:bodyPr>
          <a:lstStyle>
            <a:lvl1pPr algn="r">
              <a:defRPr sz="32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39752" y="4653136"/>
            <a:ext cx="6264696" cy="985664"/>
          </a:xfrm>
        </p:spPr>
        <p:txBody>
          <a:bodyPr>
            <a:normAutofit/>
          </a:bodyPr>
          <a:lstStyle>
            <a:lvl1pPr marL="0" indent="0" algn="r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376EB-39C5-4F77-B2E4-8D77BCEB513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235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FC869-EEB6-4F82-8255-0F3642C684D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047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58966-CD95-4D39-AD27-E1F23822A97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450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344816" cy="1026368"/>
          </a:xfrm>
        </p:spPr>
        <p:txBody>
          <a:bodyPr>
            <a:normAutofit/>
          </a:bodyPr>
          <a:lstStyle>
            <a:lvl1pPr algn="l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250825" y="62372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C28D5-0DA5-4F50-994D-987FEE2CD08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22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fr-FR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3" y="499962"/>
            <a:ext cx="7273004" cy="38472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fr-FR" dirty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title</a:t>
            </a:r>
            <a:r>
              <a:rPr lang="fr-FR"/>
              <a:t>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3" y="957799"/>
            <a:ext cx="7273004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fr-FR" sz="1350" b="0" dirty="0"/>
            </a:lvl1pPr>
          </a:lstStyle>
          <a:p>
            <a:pPr lvl="0">
              <a:buNone/>
            </a:pPr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subtitle</a:t>
            </a:r>
            <a:r>
              <a:rPr lang="fr-FR"/>
              <a:t>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4" y="6513995"/>
            <a:ext cx="244126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no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675" b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675" b="0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6513995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 sz="6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416051" y="415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fr-FR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err="1"/>
              <a:t>Add</a:t>
            </a:r>
            <a:r>
              <a:rPr lang="fr-FR"/>
              <a:t> tracker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1ABE18-8991-4C13-ABAD-85B9E971F533}"/>
              </a:ext>
            </a:extLst>
          </p:cNvPr>
          <p:cNvCxnSpPr>
            <a:cxnSpLocks/>
          </p:cNvCxnSpPr>
          <p:nvPr userDrawn="1"/>
        </p:nvCxnSpPr>
        <p:spPr>
          <a:xfrm flipH="1">
            <a:off x="8484394" y="6504470"/>
            <a:ext cx="244126" cy="0"/>
          </a:xfrm>
          <a:prstGeom prst="line">
            <a:avLst/>
          </a:prstGeom>
          <a:ln w="63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455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fr-FR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3" y="499962"/>
            <a:ext cx="7273004" cy="38472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fr-FR" dirty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3" y="957799"/>
            <a:ext cx="7273004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fr-FR" sz="1350" b="1" dirty="0">
                <a:solidFill>
                  <a:schemeClr val="accent3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4" y="6513995"/>
            <a:ext cx="244126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no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675" b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675" b="0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6513995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 sz="600"/>
              <a:t>Source: …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1ABE18-8991-4C13-ABAD-85B9E971F533}"/>
              </a:ext>
            </a:extLst>
          </p:cNvPr>
          <p:cNvCxnSpPr>
            <a:cxnSpLocks/>
          </p:cNvCxnSpPr>
          <p:nvPr userDrawn="1"/>
        </p:nvCxnSpPr>
        <p:spPr>
          <a:xfrm flipH="1">
            <a:off x="8484394" y="6504470"/>
            <a:ext cx="244126" cy="0"/>
          </a:xfrm>
          <a:prstGeom prst="line">
            <a:avLst/>
          </a:prstGeom>
          <a:ln w="63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545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344816" cy="1026368"/>
          </a:xfrm>
        </p:spPr>
        <p:txBody>
          <a:bodyPr>
            <a:normAutofit/>
          </a:bodyPr>
          <a:lstStyle>
            <a:lvl1pPr algn="l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250825" y="62372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7007B-0389-4B88-8908-ABD78414729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65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 descr="Titre 2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000" b="0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7007B-0389-4B88-8908-ABD78414729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496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ED792-92B9-4E03-BE6C-D43A853989D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56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79681-F859-4377-8C38-8A37EDA128C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358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A5CEA-AA76-4DE5-A199-DF69B0D1725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818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1ECD9-61B6-455B-A6CC-75EC2A6FEE2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96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0ABE9-4B92-4A59-B937-ACF5D8EF26E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294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79964-C17D-430D-8777-B56632BE954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2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6" descr="diaFond_ARS1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75707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B5FB89-4E22-4434-8DBC-E9C0B47602D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99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00" r:id="rId12"/>
    <p:sldLayoutId id="2147483702" r:id="rId13"/>
    <p:sldLayoutId id="214748370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demarches-simplifiees.fr/commencer/candidature-au-programme-du-segur-usage-numerique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hyperlink" Target="https://solidarites-sante.gouv.fr/IMG/pdf/sun-es__guide_d_utilisation_de_demarches-simplifiees_pour_les_es__vf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rs-bfc-esante@ars.sante.fr" TargetMode="External"/><Relationship Id="rId2" Type="http://schemas.openxmlformats.org/officeDocument/2006/relationships/hyperlink" Target="mailto:patrice.dinaire@ars.sante.fr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hyperlink" Target="https://www.bourgogne-franche-comte.ars.sante.fr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475656" y="1844824"/>
            <a:ext cx="6335713" cy="2736304"/>
          </a:xfrm>
        </p:spPr>
        <p:txBody>
          <a:bodyPr/>
          <a:lstStyle/>
          <a:p>
            <a:pPr algn="ctr" eaLnBrk="1" hangingPunct="1"/>
            <a:r>
              <a:rPr lang="fr-FR" altLang="fr-FR" sz="2400" cap="none" dirty="0" smtClean="0"/>
              <a:t>Eléments principaux à retenir sur le programme SUN-ES</a:t>
            </a:r>
            <a:endParaRPr lang="fr-FR" altLang="fr-FR" sz="2400" cap="none" dirty="0" smtClean="0"/>
          </a:p>
        </p:txBody>
      </p:sp>
      <p:sp>
        <p:nvSpPr>
          <p:cNvPr id="3075" name="Rectangle 1028"/>
          <p:cNvSpPr>
            <a:spLocks noChangeArrowheads="1"/>
          </p:cNvSpPr>
          <p:nvPr/>
        </p:nvSpPr>
        <p:spPr bwMode="auto">
          <a:xfrm>
            <a:off x="3886200" y="6165850"/>
            <a:ext cx="12954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SzPct val="55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50000"/>
              <a:buChar char="-"/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endParaRPr lang="fr-FR" altLang="fr-FR" sz="1000">
              <a:solidFill>
                <a:srgbClr val="002395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" y="1154716"/>
            <a:ext cx="2934110" cy="10097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99761" y="3244334"/>
            <a:ext cx="4023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ARS Bourgogne Franche Comte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Eléments </a:t>
            </a:r>
            <a:r>
              <a:rPr lang="fr-FR" dirty="0"/>
              <a:t>principaux </a:t>
            </a:r>
            <a:r>
              <a:rPr lang="fr-FR" dirty="0" smtClean="0"/>
              <a:t>à </a:t>
            </a:r>
            <a:r>
              <a:rPr lang="fr-FR" dirty="0"/>
              <a:t>retenir sur </a:t>
            </a:r>
            <a:r>
              <a:rPr lang="fr-FR" dirty="0" smtClean="0"/>
              <a:t>SUN-ES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71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709" y="359575"/>
            <a:ext cx="7273004" cy="384721"/>
          </a:xfrm>
        </p:spPr>
        <p:txBody>
          <a:bodyPr anchor="t"/>
          <a:lstStyle/>
          <a:p>
            <a:r>
              <a:rPr lang="fr-FR" sz="2400" b="1" dirty="0">
                <a:solidFill>
                  <a:srgbClr val="92D050"/>
                </a:solidFill>
              </a:rPr>
              <a:t>Présentation du dispositif de candidature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4D0D6B-6F9A-48D2-8217-8F000618E766}"/>
              </a:ext>
            </a:extLst>
          </p:cNvPr>
          <p:cNvSpPr/>
          <p:nvPr/>
        </p:nvSpPr>
        <p:spPr>
          <a:xfrm>
            <a:off x="346043" y="1928124"/>
            <a:ext cx="8315325" cy="151323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lvl="1" algn="just" defTabSz="685800">
              <a:defRPr/>
            </a:pPr>
            <a:r>
              <a:rPr lang="fr-FR" sz="1200" dirty="0">
                <a:solidFill>
                  <a:srgbClr val="000000"/>
                </a:solidFill>
                <a:latin typeface="Arial"/>
              </a:rPr>
              <a:t>Le calendrier du programme prévoit 4 fenêtres de financement, soit une fenêtre de financement par semestre. </a:t>
            </a:r>
          </a:p>
          <a:p>
            <a:pPr marL="342900" lvl="1" algn="just" defTabSz="685800">
              <a:defRPr/>
            </a:pPr>
            <a:endParaRPr lang="fr-FR" sz="1200" dirty="0">
              <a:solidFill>
                <a:srgbClr val="000000"/>
              </a:solidFill>
              <a:latin typeface="Arial"/>
            </a:endParaRPr>
          </a:p>
          <a:p>
            <a:pPr marL="342900" lvl="1" algn="just" defTabSz="685800">
              <a:defRPr/>
            </a:pPr>
            <a:r>
              <a:rPr lang="fr-FR" sz="1200" dirty="0">
                <a:solidFill>
                  <a:srgbClr val="000000"/>
                </a:solidFill>
                <a:latin typeface="Arial"/>
              </a:rPr>
              <a:t>Pour chaque fenêtre de financement, est prévue : </a:t>
            </a:r>
          </a:p>
          <a:p>
            <a:pPr marL="557213" lvl="1" indent="-214313" algn="just" defTabSz="685800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000000"/>
                </a:solidFill>
                <a:latin typeface="Arial"/>
              </a:rPr>
              <a:t>Une </a:t>
            </a:r>
            <a:r>
              <a:rPr lang="fr-FR" sz="1200" b="1" dirty="0">
                <a:solidFill>
                  <a:srgbClr val="FF9900"/>
                </a:solidFill>
                <a:latin typeface="Arial"/>
              </a:rPr>
              <a:t>période de candidature </a:t>
            </a:r>
            <a:r>
              <a:rPr lang="fr-FR" sz="1200" dirty="0">
                <a:solidFill>
                  <a:srgbClr val="000000"/>
                </a:solidFill>
                <a:latin typeface="Arial"/>
              </a:rPr>
              <a:t>pour les établissements, </a:t>
            </a:r>
            <a:r>
              <a:rPr lang="fr-FR" sz="1200" b="1" dirty="0">
                <a:solidFill>
                  <a:srgbClr val="FF9900"/>
                </a:solidFill>
                <a:latin typeface="Arial"/>
              </a:rPr>
              <a:t>d’une durée de 2 mois </a:t>
            </a:r>
            <a:r>
              <a:rPr lang="fr-FR" sz="1200" dirty="0">
                <a:solidFill>
                  <a:srgbClr val="000000"/>
                </a:solidFill>
                <a:latin typeface="Arial"/>
              </a:rPr>
              <a:t>chacune ;</a:t>
            </a:r>
          </a:p>
          <a:p>
            <a:pPr marL="557213" lvl="1" indent="-214313" algn="just" defTabSz="685800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000000"/>
                </a:solidFill>
                <a:latin typeface="Arial"/>
              </a:rPr>
              <a:t>Une </a:t>
            </a:r>
            <a:r>
              <a:rPr lang="fr-FR" sz="1200" b="1" dirty="0">
                <a:solidFill>
                  <a:srgbClr val="EE1C26"/>
                </a:solidFill>
                <a:latin typeface="Arial"/>
              </a:rPr>
              <a:t>période d’instruction </a:t>
            </a:r>
            <a:r>
              <a:rPr lang="fr-FR" sz="1200" dirty="0">
                <a:solidFill>
                  <a:srgbClr val="000000"/>
                </a:solidFill>
                <a:latin typeface="Arial"/>
              </a:rPr>
              <a:t>des ARS, </a:t>
            </a:r>
            <a:r>
              <a:rPr lang="fr-FR" sz="1200" b="1" dirty="0">
                <a:solidFill>
                  <a:srgbClr val="EE1C26"/>
                </a:solidFill>
                <a:latin typeface="Arial"/>
              </a:rPr>
              <a:t>d’une durée de 4 mois</a:t>
            </a:r>
            <a:r>
              <a:rPr lang="fr-FR" sz="1200" dirty="0">
                <a:solidFill>
                  <a:srgbClr val="000000"/>
                </a:solidFill>
                <a:latin typeface="Arial"/>
              </a:rPr>
              <a:t> maximum (entre le dépôt des dossiers et la communication des dossiers retenus</a:t>
            </a:r>
            <a:r>
              <a:rPr lang="fr-FR" sz="1200" dirty="0">
                <a:solidFill>
                  <a:srgbClr val="000000"/>
                </a:solidFill>
                <a:latin typeface="Arial"/>
              </a:rPr>
              <a:t>).</a:t>
            </a:r>
          </a:p>
          <a:p>
            <a:pPr marL="557213" lvl="1" indent="-214313" algn="just" defTabSz="685800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000000"/>
                </a:solidFill>
                <a:latin typeface="Arial"/>
              </a:rPr>
              <a:t>Une </a:t>
            </a:r>
            <a:r>
              <a:rPr lang="fr-FR" sz="1200" b="1" dirty="0">
                <a:solidFill>
                  <a:srgbClr val="00B050"/>
                </a:solidFill>
                <a:latin typeface="Arial"/>
              </a:rPr>
              <a:t>période de mise en œuvre </a:t>
            </a:r>
            <a:r>
              <a:rPr lang="fr-FR" sz="1200" dirty="0">
                <a:solidFill>
                  <a:srgbClr val="000000"/>
                </a:solidFill>
                <a:latin typeface="Arial"/>
              </a:rPr>
              <a:t>(5 mois + 1 mois d’observation des indicateurs)</a:t>
            </a:r>
            <a:endParaRPr lang="fr-FR" sz="1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610BFA5B-E423-4111-BBAE-CB0D102A4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053" y="1575599"/>
            <a:ext cx="7273004" cy="207749"/>
          </a:xfrm>
        </p:spPr>
        <p:txBody>
          <a:bodyPr/>
          <a:lstStyle/>
          <a:p>
            <a:r>
              <a:rPr lang="fr-FR"/>
              <a:t>Volet 1 – Tout domaine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B8DB81-D3E1-4292-A9D7-CBFA7402EDF0}"/>
              </a:ext>
            </a:extLst>
          </p:cNvPr>
          <p:cNvSpPr/>
          <p:nvPr/>
        </p:nvSpPr>
        <p:spPr>
          <a:xfrm>
            <a:off x="2854645" y="4545972"/>
            <a:ext cx="1451721" cy="409478"/>
          </a:xfrm>
          <a:prstGeom prst="rect">
            <a:avLst/>
          </a:prstGeom>
          <a:noFill/>
          <a:ln w="28575" cap="sq">
            <a:solidFill>
              <a:srgbClr val="0099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  <a:defRPr/>
            </a:pPr>
            <a:r>
              <a:rPr lang="fr-FR" sz="1200">
                <a:solidFill>
                  <a:srgbClr val="FFFFFF">
                    <a:lumMod val="50000"/>
                  </a:srgbClr>
                </a:solidFill>
                <a:latin typeface="Arial"/>
              </a:rPr>
              <a:t>Fenêtre 1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0" y="3699367"/>
            <a:ext cx="9144000" cy="1512094"/>
            <a:chOff x="-434" y="2185"/>
            <a:chExt cx="8114" cy="127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-17" y="2188"/>
              <a:ext cx="7697" cy="1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grpSp>
          <p:nvGrpSpPr>
            <p:cNvPr id="8" name="Group 205"/>
            <p:cNvGrpSpPr>
              <a:grpSpLocks/>
            </p:cNvGrpSpPr>
            <p:nvPr/>
          </p:nvGrpSpPr>
          <p:grpSpPr bwMode="auto">
            <a:xfrm>
              <a:off x="-431" y="2195"/>
              <a:ext cx="8026" cy="1260"/>
              <a:chOff x="-431" y="2195"/>
              <a:chExt cx="8026" cy="1260"/>
            </a:xfrm>
          </p:grpSpPr>
          <p:sp>
            <p:nvSpPr>
              <p:cNvPr id="86" name="Rectangle 6"/>
              <p:cNvSpPr>
                <a:spLocks noChangeArrowheads="1"/>
              </p:cNvSpPr>
              <p:nvPr/>
            </p:nvSpPr>
            <p:spPr bwMode="auto">
              <a:xfrm>
                <a:off x="-17" y="2396"/>
                <a:ext cx="286" cy="35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87" name="Rectangle 7"/>
              <p:cNvSpPr>
                <a:spLocks noChangeArrowheads="1"/>
              </p:cNvSpPr>
              <p:nvPr/>
            </p:nvSpPr>
            <p:spPr bwMode="auto">
              <a:xfrm>
                <a:off x="1571" y="2396"/>
                <a:ext cx="413" cy="35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88" name="Rectangle 8"/>
              <p:cNvSpPr>
                <a:spLocks noChangeArrowheads="1"/>
              </p:cNvSpPr>
              <p:nvPr/>
            </p:nvSpPr>
            <p:spPr bwMode="auto">
              <a:xfrm>
                <a:off x="2802" y="2396"/>
                <a:ext cx="414" cy="35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89" name="Rectangle 9"/>
              <p:cNvSpPr>
                <a:spLocks noChangeArrowheads="1"/>
              </p:cNvSpPr>
              <p:nvPr/>
            </p:nvSpPr>
            <p:spPr bwMode="auto">
              <a:xfrm>
                <a:off x="4033" y="2396"/>
                <a:ext cx="414" cy="35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90" name="Rectangle 10"/>
              <p:cNvSpPr>
                <a:spLocks noChangeArrowheads="1"/>
              </p:cNvSpPr>
              <p:nvPr/>
            </p:nvSpPr>
            <p:spPr bwMode="auto">
              <a:xfrm>
                <a:off x="5265" y="2396"/>
                <a:ext cx="413" cy="35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91" name="Rectangle 11"/>
              <p:cNvSpPr>
                <a:spLocks noChangeArrowheads="1"/>
              </p:cNvSpPr>
              <p:nvPr/>
            </p:nvSpPr>
            <p:spPr bwMode="auto">
              <a:xfrm>
                <a:off x="-431" y="2751"/>
                <a:ext cx="417" cy="352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92" name="Rectangle 12"/>
              <p:cNvSpPr>
                <a:spLocks noChangeArrowheads="1"/>
              </p:cNvSpPr>
              <p:nvPr/>
            </p:nvSpPr>
            <p:spPr bwMode="auto">
              <a:xfrm>
                <a:off x="-17" y="2751"/>
                <a:ext cx="286" cy="352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93" name="Rectangle 13"/>
              <p:cNvSpPr>
                <a:spLocks noChangeArrowheads="1"/>
              </p:cNvSpPr>
              <p:nvPr/>
            </p:nvSpPr>
            <p:spPr bwMode="auto">
              <a:xfrm>
                <a:off x="1571" y="2748"/>
                <a:ext cx="824" cy="35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94" name="Rectangle 14"/>
              <p:cNvSpPr>
                <a:spLocks noChangeArrowheads="1"/>
              </p:cNvSpPr>
              <p:nvPr/>
            </p:nvSpPr>
            <p:spPr bwMode="auto">
              <a:xfrm>
                <a:off x="2392" y="2748"/>
                <a:ext cx="413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95" name="Rectangle 15"/>
              <p:cNvSpPr>
                <a:spLocks noChangeArrowheads="1"/>
              </p:cNvSpPr>
              <p:nvPr/>
            </p:nvSpPr>
            <p:spPr bwMode="auto">
              <a:xfrm>
                <a:off x="2802" y="2748"/>
                <a:ext cx="824" cy="35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96" name="Rectangle 16"/>
              <p:cNvSpPr>
                <a:spLocks noChangeArrowheads="1"/>
              </p:cNvSpPr>
              <p:nvPr/>
            </p:nvSpPr>
            <p:spPr bwMode="auto">
              <a:xfrm>
                <a:off x="3623" y="2748"/>
                <a:ext cx="208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97" name="Rectangle 17"/>
              <p:cNvSpPr>
                <a:spLocks noChangeArrowheads="1"/>
              </p:cNvSpPr>
              <p:nvPr/>
            </p:nvSpPr>
            <p:spPr bwMode="auto">
              <a:xfrm>
                <a:off x="4033" y="2748"/>
                <a:ext cx="824" cy="35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98" name="Rectangle 18"/>
              <p:cNvSpPr>
                <a:spLocks noChangeArrowheads="1"/>
              </p:cNvSpPr>
              <p:nvPr/>
            </p:nvSpPr>
            <p:spPr bwMode="auto">
              <a:xfrm>
                <a:off x="4854" y="2748"/>
                <a:ext cx="209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99" name="Rectangle 19"/>
              <p:cNvSpPr>
                <a:spLocks noChangeArrowheads="1"/>
              </p:cNvSpPr>
              <p:nvPr/>
            </p:nvSpPr>
            <p:spPr bwMode="auto">
              <a:xfrm>
                <a:off x="5265" y="2748"/>
                <a:ext cx="824" cy="35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00" name="Rectangle 20"/>
              <p:cNvSpPr>
                <a:spLocks noChangeArrowheads="1"/>
              </p:cNvSpPr>
              <p:nvPr/>
            </p:nvSpPr>
            <p:spPr bwMode="auto">
              <a:xfrm>
                <a:off x="6085" y="2748"/>
                <a:ext cx="209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01" name="Rectangle 21"/>
              <p:cNvSpPr>
                <a:spLocks noChangeArrowheads="1"/>
              </p:cNvSpPr>
              <p:nvPr/>
            </p:nvSpPr>
            <p:spPr bwMode="auto">
              <a:xfrm>
                <a:off x="-431" y="3099"/>
                <a:ext cx="417" cy="356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02" name="Rectangle 22"/>
              <p:cNvSpPr>
                <a:spLocks noChangeArrowheads="1"/>
              </p:cNvSpPr>
              <p:nvPr/>
            </p:nvSpPr>
            <p:spPr bwMode="auto">
              <a:xfrm>
                <a:off x="-17" y="3099"/>
                <a:ext cx="286" cy="356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03" name="Rectangle 23"/>
              <p:cNvSpPr>
                <a:spLocks noChangeArrowheads="1"/>
              </p:cNvSpPr>
              <p:nvPr/>
            </p:nvSpPr>
            <p:spPr bwMode="auto">
              <a:xfrm>
                <a:off x="1981" y="3099"/>
                <a:ext cx="414" cy="3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04" name="Rectangle 24"/>
              <p:cNvSpPr>
                <a:spLocks noChangeArrowheads="1"/>
              </p:cNvSpPr>
              <p:nvPr/>
            </p:nvSpPr>
            <p:spPr bwMode="auto">
              <a:xfrm>
                <a:off x="2392" y="3099"/>
                <a:ext cx="1234" cy="35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05" name="Rectangle 25"/>
              <p:cNvSpPr>
                <a:spLocks noChangeArrowheads="1"/>
              </p:cNvSpPr>
              <p:nvPr/>
            </p:nvSpPr>
            <p:spPr bwMode="auto">
              <a:xfrm>
                <a:off x="3623" y="3099"/>
                <a:ext cx="1234" cy="35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06" name="Rectangle 26"/>
              <p:cNvSpPr>
                <a:spLocks noChangeArrowheads="1"/>
              </p:cNvSpPr>
              <p:nvPr/>
            </p:nvSpPr>
            <p:spPr bwMode="auto">
              <a:xfrm>
                <a:off x="4854" y="3099"/>
                <a:ext cx="1235" cy="35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07" name="Rectangle 27"/>
              <p:cNvSpPr>
                <a:spLocks noChangeArrowheads="1"/>
              </p:cNvSpPr>
              <p:nvPr/>
            </p:nvSpPr>
            <p:spPr bwMode="auto">
              <a:xfrm>
                <a:off x="6085" y="3099"/>
                <a:ext cx="1235" cy="35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08" name="Rectangle 28"/>
              <p:cNvSpPr>
                <a:spLocks noChangeArrowheads="1"/>
              </p:cNvSpPr>
              <p:nvPr/>
            </p:nvSpPr>
            <p:spPr bwMode="auto">
              <a:xfrm>
                <a:off x="7424" y="2195"/>
                <a:ext cx="171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fr-FR" altLang="fr-FR" sz="75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2024</a:t>
                </a:r>
                <a:endParaRPr lang="fr-FR" altLang="fr-FR" sz="1350"/>
              </a:p>
            </p:txBody>
          </p:sp>
          <p:sp>
            <p:nvSpPr>
              <p:cNvPr id="109" name="Rectangle 29"/>
              <p:cNvSpPr>
                <a:spLocks noChangeArrowheads="1"/>
              </p:cNvSpPr>
              <p:nvPr/>
            </p:nvSpPr>
            <p:spPr bwMode="auto">
              <a:xfrm>
                <a:off x="1598" y="2297"/>
                <a:ext cx="17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fr-FR" altLang="fr-FR" sz="75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Sept.</a:t>
                </a:r>
                <a:endParaRPr lang="fr-FR" altLang="fr-FR" sz="1350"/>
              </a:p>
            </p:txBody>
          </p:sp>
          <p:sp>
            <p:nvSpPr>
              <p:cNvPr id="110" name="Rectangle 30"/>
              <p:cNvSpPr>
                <a:spLocks noChangeArrowheads="1"/>
              </p:cNvSpPr>
              <p:nvPr/>
            </p:nvSpPr>
            <p:spPr bwMode="auto">
              <a:xfrm>
                <a:off x="1820" y="2297"/>
                <a:ext cx="14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fr-FR" altLang="fr-FR" sz="75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Oct.</a:t>
                </a:r>
                <a:endParaRPr lang="fr-FR" altLang="fr-FR" sz="1350"/>
              </a:p>
            </p:txBody>
          </p:sp>
          <p:sp>
            <p:nvSpPr>
              <p:cNvPr id="111" name="Rectangle 31"/>
              <p:cNvSpPr>
                <a:spLocks noChangeArrowheads="1"/>
              </p:cNvSpPr>
              <p:nvPr/>
            </p:nvSpPr>
            <p:spPr bwMode="auto">
              <a:xfrm>
                <a:off x="2015" y="2297"/>
                <a:ext cx="161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fr-FR" altLang="fr-FR" sz="75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Nov.</a:t>
                </a:r>
                <a:endParaRPr lang="fr-FR" altLang="fr-FR" sz="1350"/>
              </a:p>
            </p:txBody>
          </p:sp>
          <p:sp>
            <p:nvSpPr>
              <p:cNvPr id="112" name="Rectangle 32"/>
              <p:cNvSpPr>
                <a:spLocks noChangeArrowheads="1"/>
              </p:cNvSpPr>
              <p:nvPr/>
            </p:nvSpPr>
            <p:spPr bwMode="auto">
              <a:xfrm>
                <a:off x="2223" y="2297"/>
                <a:ext cx="1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fr-FR" altLang="fr-FR" sz="75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Dec.</a:t>
                </a:r>
                <a:endParaRPr lang="fr-FR" altLang="fr-FR" sz="1350"/>
              </a:p>
            </p:txBody>
          </p:sp>
          <p:sp>
            <p:nvSpPr>
              <p:cNvPr id="113" name="Rectangle 33"/>
              <p:cNvSpPr>
                <a:spLocks noChangeArrowheads="1"/>
              </p:cNvSpPr>
              <p:nvPr/>
            </p:nvSpPr>
            <p:spPr bwMode="auto">
              <a:xfrm>
                <a:off x="2435" y="2297"/>
                <a:ext cx="135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fr-FR" altLang="fr-FR" sz="75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Jan.</a:t>
                </a:r>
                <a:endParaRPr lang="fr-FR" altLang="fr-FR" sz="1350"/>
              </a:p>
            </p:txBody>
          </p:sp>
          <p:sp>
            <p:nvSpPr>
              <p:cNvPr id="114" name="Rectangle 34"/>
              <p:cNvSpPr>
                <a:spLocks noChangeArrowheads="1"/>
              </p:cNvSpPr>
              <p:nvPr/>
            </p:nvSpPr>
            <p:spPr bwMode="auto">
              <a:xfrm>
                <a:off x="2640" y="2297"/>
                <a:ext cx="14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fr-FR" altLang="fr-FR" sz="75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Fév.</a:t>
                </a:r>
                <a:endParaRPr lang="fr-FR" altLang="fr-FR" sz="1350"/>
              </a:p>
            </p:txBody>
          </p:sp>
          <p:sp>
            <p:nvSpPr>
              <p:cNvPr id="115" name="Rectangle 35"/>
              <p:cNvSpPr>
                <a:spLocks noChangeArrowheads="1"/>
              </p:cNvSpPr>
              <p:nvPr/>
            </p:nvSpPr>
            <p:spPr bwMode="auto">
              <a:xfrm>
                <a:off x="2829" y="2297"/>
                <a:ext cx="17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fr-FR" altLang="fr-FR" sz="75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Mars</a:t>
                </a:r>
                <a:endParaRPr lang="fr-FR" altLang="fr-FR" sz="1350"/>
              </a:p>
            </p:txBody>
          </p:sp>
          <p:sp>
            <p:nvSpPr>
              <p:cNvPr id="116" name="Rectangle 36"/>
              <p:cNvSpPr>
                <a:spLocks noChangeArrowheads="1"/>
              </p:cNvSpPr>
              <p:nvPr/>
            </p:nvSpPr>
            <p:spPr bwMode="auto">
              <a:xfrm>
                <a:off x="3044" y="2297"/>
                <a:ext cx="15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fr-FR" altLang="fr-FR" sz="75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Avril</a:t>
                </a:r>
                <a:endParaRPr lang="fr-FR" altLang="fr-FR" sz="1350"/>
              </a:p>
            </p:txBody>
          </p:sp>
          <p:sp>
            <p:nvSpPr>
              <p:cNvPr id="117" name="Rectangle 37"/>
              <p:cNvSpPr>
                <a:spLocks noChangeArrowheads="1"/>
              </p:cNvSpPr>
              <p:nvPr/>
            </p:nvSpPr>
            <p:spPr bwMode="auto">
              <a:xfrm>
                <a:off x="3259" y="2297"/>
                <a:ext cx="13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fr-FR" altLang="fr-FR" sz="75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Mai</a:t>
                </a:r>
                <a:endParaRPr lang="fr-FR" altLang="fr-FR" sz="1350"/>
              </a:p>
            </p:txBody>
          </p:sp>
          <p:sp>
            <p:nvSpPr>
              <p:cNvPr id="118" name="Rectangle 38"/>
              <p:cNvSpPr>
                <a:spLocks noChangeArrowheads="1"/>
              </p:cNvSpPr>
              <p:nvPr/>
            </p:nvSpPr>
            <p:spPr bwMode="auto">
              <a:xfrm>
                <a:off x="3461" y="2297"/>
                <a:ext cx="13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fr-FR" altLang="fr-FR" sz="75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Juin</a:t>
                </a:r>
                <a:endParaRPr lang="fr-FR" altLang="fr-FR" sz="1350"/>
              </a:p>
            </p:txBody>
          </p:sp>
          <p:sp>
            <p:nvSpPr>
              <p:cNvPr id="119" name="Rectangle 39"/>
              <p:cNvSpPr>
                <a:spLocks noChangeArrowheads="1"/>
              </p:cNvSpPr>
              <p:nvPr/>
            </p:nvSpPr>
            <p:spPr bwMode="auto">
              <a:xfrm>
                <a:off x="3670" y="2297"/>
                <a:ext cx="13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fr-FR" altLang="fr-FR" sz="75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Juil.</a:t>
                </a:r>
                <a:endParaRPr lang="fr-FR" altLang="fr-FR" sz="1350"/>
              </a:p>
            </p:txBody>
          </p:sp>
          <p:sp>
            <p:nvSpPr>
              <p:cNvPr id="120" name="Rectangle 40"/>
              <p:cNvSpPr>
                <a:spLocks noChangeArrowheads="1"/>
              </p:cNvSpPr>
              <p:nvPr/>
            </p:nvSpPr>
            <p:spPr bwMode="auto">
              <a:xfrm>
                <a:off x="3858" y="2297"/>
                <a:ext cx="169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fr-FR" altLang="fr-FR" sz="75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Août</a:t>
                </a:r>
                <a:endParaRPr lang="fr-FR" altLang="fr-FR" sz="1350"/>
              </a:p>
            </p:txBody>
          </p:sp>
          <p:sp>
            <p:nvSpPr>
              <p:cNvPr id="121" name="Rectangle 41"/>
              <p:cNvSpPr>
                <a:spLocks noChangeArrowheads="1"/>
              </p:cNvSpPr>
              <p:nvPr/>
            </p:nvSpPr>
            <p:spPr bwMode="auto">
              <a:xfrm>
                <a:off x="4060" y="2297"/>
                <a:ext cx="17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fr-FR" altLang="fr-FR" sz="75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Sept.</a:t>
                </a:r>
                <a:endParaRPr lang="fr-FR" altLang="fr-FR" sz="1350"/>
              </a:p>
            </p:txBody>
          </p:sp>
          <p:sp>
            <p:nvSpPr>
              <p:cNvPr id="122" name="Rectangle 42"/>
              <p:cNvSpPr>
                <a:spLocks noChangeArrowheads="1"/>
              </p:cNvSpPr>
              <p:nvPr/>
            </p:nvSpPr>
            <p:spPr bwMode="auto">
              <a:xfrm>
                <a:off x="4282" y="2297"/>
                <a:ext cx="14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fr-FR" altLang="fr-FR" sz="75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Oct.</a:t>
                </a:r>
                <a:endParaRPr lang="fr-FR" altLang="fr-FR" sz="1350"/>
              </a:p>
            </p:txBody>
          </p:sp>
          <p:sp>
            <p:nvSpPr>
              <p:cNvPr id="123" name="Rectangle 43"/>
              <p:cNvSpPr>
                <a:spLocks noChangeArrowheads="1"/>
              </p:cNvSpPr>
              <p:nvPr/>
            </p:nvSpPr>
            <p:spPr bwMode="auto">
              <a:xfrm>
                <a:off x="4477" y="2297"/>
                <a:ext cx="161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fr-FR" altLang="fr-FR" sz="75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Nov.</a:t>
                </a:r>
                <a:endParaRPr lang="fr-FR" altLang="fr-FR" sz="1350"/>
              </a:p>
            </p:txBody>
          </p:sp>
          <p:sp>
            <p:nvSpPr>
              <p:cNvPr id="124" name="Rectangle 44"/>
              <p:cNvSpPr>
                <a:spLocks noChangeArrowheads="1"/>
              </p:cNvSpPr>
              <p:nvPr/>
            </p:nvSpPr>
            <p:spPr bwMode="auto">
              <a:xfrm>
                <a:off x="4686" y="2297"/>
                <a:ext cx="1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fr-FR" altLang="fr-FR" sz="75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Dec.</a:t>
                </a:r>
                <a:endParaRPr lang="fr-FR" altLang="fr-FR" sz="1350"/>
              </a:p>
            </p:txBody>
          </p:sp>
          <p:sp>
            <p:nvSpPr>
              <p:cNvPr id="125" name="Rectangle 45"/>
              <p:cNvSpPr>
                <a:spLocks noChangeArrowheads="1"/>
              </p:cNvSpPr>
              <p:nvPr/>
            </p:nvSpPr>
            <p:spPr bwMode="auto">
              <a:xfrm>
                <a:off x="4898" y="2297"/>
                <a:ext cx="135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fr-FR" altLang="fr-FR" sz="75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Jan.</a:t>
                </a:r>
                <a:endParaRPr lang="fr-FR" altLang="fr-FR" sz="1350"/>
              </a:p>
            </p:txBody>
          </p:sp>
          <p:sp>
            <p:nvSpPr>
              <p:cNvPr id="126" name="Rectangle 46"/>
              <p:cNvSpPr>
                <a:spLocks noChangeArrowheads="1"/>
              </p:cNvSpPr>
              <p:nvPr/>
            </p:nvSpPr>
            <p:spPr bwMode="auto">
              <a:xfrm>
                <a:off x="5103" y="2297"/>
                <a:ext cx="14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fr-FR" altLang="fr-FR" sz="75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Fév.</a:t>
                </a:r>
                <a:endParaRPr lang="fr-FR" altLang="fr-FR" sz="1350"/>
              </a:p>
            </p:txBody>
          </p:sp>
          <p:sp>
            <p:nvSpPr>
              <p:cNvPr id="127" name="Rectangle 47"/>
              <p:cNvSpPr>
                <a:spLocks noChangeArrowheads="1"/>
              </p:cNvSpPr>
              <p:nvPr/>
            </p:nvSpPr>
            <p:spPr bwMode="auto">
              <a:xfrm>
                <a:off x="5291" y="2297"/>
                <a:ext cx="17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fr-FR" altLang="fr-FR" sz="75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Mars</a:t>
                </a:r>
                <a:endParaRPr lang="fr-FR" altLang="fr-FR" sz="1350"/>
              </a:p>
            </p:txBody>
          </p:sp>
          <p:sp>
            <p:nvSpPr>
              <p:cNvPr id="128" name="Rectangle 48"/>
              <p:cNvSpPr>
                <a:spLocks noChangeArrowheads="1"/>
              </p:cNvSpPr>
              <p:nvPr/>
            </p:nvSpPr>
            <p:spPr bwMode="auto">
              <a:xfrm>
                <a:off x="5507" y="2297"/>
                <a:ext cx="15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fr-FR" altLang="fr-FR" sz="75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Avril</a:t>
                </a:r>
                <a:endParaRPr lang="fr-FR" altLang="fr-FR" sz="1350"/>
              </a:p>
            </p:txBody>
          </p:sp>
          <p:sp>
            <p:nvSpPr>
              <p:cNvPr id="129" name="Rectangle 49"/>
              <p:cNvSpPr>
                <a:spLocks noChangeArrowheads="1"/>
              </p:cNvSpPr>
              <p:nvPr/>
            </p:nvSpPr>
            <p:spPr bwMode="auto">
              <a:xfrm>
                <a:off x="5722" y="2297"/>
                <a:ext cx="13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fr-FR" altLang="fr-FR" sz="75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Mai</a:t>
                </a:r>
                <a:endParaRPr lang="fr-FR" altLang="fr-FR" sz="1350"/>
              </a:p>
            </p:txBody>
          </p:sp>
          <p:sp>
            <p:nvSpPr>
              <p:cNvPr id="130" name="Rectangle 50"/>
              <p:cNvSpPr>
                <a:spLocks noChangeArrowheads="1"/>
              </p:cNvSpPr>
              <p:nvPr/>
            </p:nvSpPr>
            <p:spPr bwMode="auto">
              <a:xfrm>
                <a:off x="5924" y="2297"/>
                <a:ext cx="13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fr-FR" altLang="fr-FR" sz="75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Juin</a:t>
                </a:r>
                <a:endParaRPr lang="fr-FR" altLang="fr-FR" sz="1350"/>
              </a:p>
            </p:txBody>
          </p:sp>
          <p:sp>
            <p:nvSpPr>
              <p:cNvPr id="131" name="Rectangle 51"/>
              <p:cNvSpPr>
                <a:spLocks noChangeArrowheads="1"/>
              </p:cNvSpPr>
              <p:nvPr/>
            </p:nvSpPr>
            <p:spPr bwMode="auto">
              <a:xfrm>
                <a:off x="6132" y="2297"/>
                <a:ext cx="13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fr-FR" altLang="fr-FR" sz="75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Juil.</a:t>
                </a:r>
                <a:endParaRPr lang="fr-FR" altLang="fr-FR" sz="1350"/>
              </a:p>
            </p:txBody>
          </p:sp>
          <p:sp>
            <p:nvSpPr>
              <p:cNvPr id="132" name="Rectangle 52"/>
              <p:cNvSpPr>
                <a:spLocks noChangeArrowheads="1"/>
              </p:cNvSpPr>
              <p:nvPr/>
            </p:nvSpPr>
            <p:spPr bwMode="auto">
              <a:xfrm>
                <a:off x="6321" y="2297"/>
                <a:ext cx="169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fr-FR" altLang="fr-FR" sz="75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Août</a:t>
                </a:r>
                <a:endParaRPr lang="fr-FR" altLang="fr-FR" sz="1350"/>
              </a:p>
            </p:txBody>
          </p:sp>
          <p:sp>
            <p:nvSpPr>
              <p:cNvPr id="133" name="Rectangle 53"/>
              <p:cNvSpPr>
                <a:spLocks noChangeArrowheads="1"/>
              </p:cNvSpPr>
              <p:nvPr/>
            </p:nvSpPr>
            <p:spPr bwMode="auto">
              <a:xfrm>
                <a:off x="6523" y="2297"/>
                <a:ext cx="17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fr-FR" altLang="fr-FR" sz="75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Sept.</a:t>
                </a:r>
                <a:endParaRPr lang="fr-FR" altLang="fr-FR" sz="1350"/>
              </a:p>
            </p:txBody>
          </p:sp>
          <p:sp>
            <p:nvSpPr>
              <p:cNvPr id="134" name="Rectangle 54"/>
              <p:cNvSpPr>
                <a:spLocks noChangeArrowheads="1"/>
              </p:cNvSpPr>
              <p:nvPr/>
            </p:nvSpPr>
            <p:spPr bwMode="auto">
              <a:xfrm>
                <a:off x="6745" y="2297"/>
                <a:ext cx="14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fr-FR" altLang="fr-FR" sz="75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Oct.</a:t>
                </a:r>
                <a:endParaRPr lang="fr-FR" altLang="fr-FR" sz="1350"/>
              </a:p>
            </p:txBody>
          </p:sp>
          <p:sp>
            <p:nvSpPr>
              <p:cNvPr id="135" name="Rectangle 55"/>
              <p:cNvSpPr>
                <a:spLocks noChangeArrowheads="1"/>
              </p:cNvSpPr>
              <p:nvPr/>
            </p:nvSpPr>
            <p:spPr bwMode="auto">
              <a:xfrm>
                <a:off x="6940" y="2297"/>
                <a:ext cx="161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fr-FR" altLang="fr-FR" sz="75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Nov.</a:t>
                </a:r>
                <a:endParaRPr lang="fr-FR" altLang="fr-FR" sz="1350"/>
              </a:p>
            </p:txBody>
          </p:sp>
          <p:sp>
            <p:nvSpPr>
              <p:cNvPr id="136" name="Rectangle 56"/>
              <p:cNvSpPr>
                <a:spLocks noChangeArrowheads="1"/>
              </p:cNvSpPr>
              <p:nvPr/>
            </p:nvSpPr>
            <p:spPr bwMode="auto">
              <a:xfrm>
                <a:off x="7148" y="2297"/>
                <a:ext cx="15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fr-FR" altLang="fr-FR" sz="75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Dec.</a:t>
                </a:r>
                <a:endParaRPr lang="fr-FR" altLang="fr-FR" sz="1350"/>
              </a:p>
            </p:txBody>
          </p:sp>
          <p:sp>
            <p:nvSpPr>
              <p:cNvPr id="137" name="Rectangle 57"/>
              <p:cNvSpPr>
                <a:spLocks noChangeArrowheads="1"/>
              </p:cNvSpPr>
              <p:nvPr/>
            </p:nvSpPr>
            <p:spPr bwMode="auto">
              <a:xfrm>
                <a:off x="7438" y="2297"/>
                <a:ext cx="135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fr-FR" altLang="fr-FR" sz="75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Jan.</a:t>
                </a:r>
                <a:endParaRPr lang="fr-FR" altLang="fr-FR" sz="1350"/>
              </a:p>
            </p:txBody>
          </p:sp>
          <p:sp>
            <p:nvSpPr>
              <p:cNvPr id="138" name="Rectangle 58"/>
              <p:cNvSpPr>
                <a:spLocks noChangeArrowheads="1"/>
              </p:cNvSpPr>
              <p:nvPr/>
            </p:nvSpPr>
            <p:spPr bwMode="auto">
              <a:xfrm>
                <a:off x="279" y="2526"/>
                <a:ext cx="974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fr-FR" altLang="fr-FR" sz="9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Période de candidature</a:t>
                </a:r>
                <a:endParaRPr lang="fr-FR" altLang="fr-FR" sz="900" dirty="0"/>
              </a:p>
            </p:txBody>
          </p:sp>
          <p:sp>
            <p:nvSpPr>
              <p:cNvPr id="139" name="Rectangle 59"/>
              <p:cNvSpPr>
                <a:spLocks noChangeArrowheads="1"/>
              </p:cNvSpPr>
              <p:nvPr/>
            </p:nvSpPr>
            <p:spPr bwMode="auto">
              <a:xfrm>
                <a:off x="295" y="2727"/>
                <a:ext cx="1457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9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Sélection des candidatures</a:t>
                </a:r>
                <a:br>
                  <a:rPr lang="fr-FR" altLang="fr-FR" sz="9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</a:br>
                <a:r>
                  <a:rPr lang="fr-FR" altLang="fr-FR" sz="9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par les ARS et </a:t>
                </a:r>
              </a:p>
              <a:p>
                <a:r>
                  <a:rPr lang="fr-FR" altLang="fr-FR" sz="9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contractualisation </a:t>
                </a:r>
                <a:r>
                  <a:rPr lang="fr-FR" altLang="fr-FR" sz="9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avec les </a:t>
                </a:r>
                <a:r>
                  <a:rPr lang="fr-FR" altLang="fr-FR" sz="900" dirty="0">
                    <a:solidFill>
                      <a:srgbClr val="000000"/>
                    </a:solidFill>
                    <a:latin typeface="+mn-lt"/>
                  </a:rPr>
                  <a:t>ES</a:t>
                </a:r>
                <a:endParaRPr lang="fr-FR" altLang="fr-FR" sz="900" dirty="0">
                  <a:latin typeface="+mn-lt"/>
                </a:endParaRPr>
              </a:p>
              <a:p>
                <a:pPr defTabSz="685800"/>
                <a:r>
                  <a:rPr lang="fr-FR" altLang="fr-FR" sz="105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endParaRPr lang="fr-FR" altLang="fr-FR" sz="1050" dirty="0"/>
              </a:p>
            </p:txBody>
          </p:sp>
          <p:sp>
            <p:nvSpPr>
              <p:cNvPr id="140" name="Rectangle 60"/>
              <p:cNvSpPr>
                <a:spLocks noChangeArrowheads="1"/>
              </p:cNvSpPr>
              <p:nvPr/>
            </p:nvSpPr>
            <p:spPr bwMode="auto">
              <a:xfrm>
                <a:off x="279" y="2931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endParaRPr lang="fr-FR" altLang="fr-FR" sz="1350" dirty="0"/>
              </a:p>
            </p:txBody>
          </p:sp>
          <p:sp>
            <p:nvSpPr>
              <p:cNvPr id="141" name="Rectangle 61"/>
              <p:cNvSpPr>
                <a:spLocks noChangeArrowheads="1"/>
              </p:cNvSpPr>
              <p:nvPr/>
            </p:nvSpPr>
            <p:spPr bwMode="auto">
              <a:xfrm>
                <a:off x="306" y="3132"/>
                <a:ext cx="125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fr-FR" altLang="fr-FR" sz="9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Fenêtre de mesure de l'atteinte des cibles</a:t>
                </a:r>
                <a:endParaRPr lang="fr-FR" altLang="fr-FR" sz="900" dirty="0"/>
              </a:p>
            </p:txBody>
          </p:sp>
          <p:sp>
            <p:nvSpPr>
              <p:cNvPr id="142" name="Rectangle 62"/>
              <p:cNvSpPr>
                <a:spLocks noChangeArrowheads="1"/>
              </p:cNvSpPr>
              <p:nvPr/>
            </p:nvSpPr>
            <p:spPr bwMode="auto">
              <a:xfrm>
                <a:off x="1910" y="2195"/>
                <a:ext cx="171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fr-FR" altLang="fr-FR" sz="75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2021</a:t>
                </a:r>
                <a:endParaRPr lang="fr-FR" altLang="fr-FR" sz="1350"/>
              </a:p>
            </p:txBody>
          </p:sp>
          <p:sp>
            <p:nvSpPr>
              <p:cNvPr id="143" name="Rectangle 63"/>
              <p:cNvSpPr>
                <a:spLocks noChangeArrowheads="1"/>
              </p:cNvSpPr>
              <p:nvPr/>
            </p:nvSpPr>
            <p:spPr bwMode="auto">
              <a:xfrm>
                <a:off x="3552" y="2195"/>
                <a:ext cx="171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fr-FR" altLang="fr-FR" sz="75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2022</a:t>
                </a:r>
                <a:endParaRPr lang="fr-FR" altLang="fr-FR" sz="1350"/>
              </a:p>
            </p:txBody>
          </p:sp>
          <p:sp>
            <p:nvSpPr>
              <p:cNvPr id="144" name="Rectangle 64"/>
              <p:cNvSpPr>
                <a:spLocks noChangeArrowheads="1"/>
              </p:cNvSpPr>
              <p:nvPr/>
            </p:nvSpPr>
            <p:spPr bwMode="auto">
              <a:xfrm>
                <a:off x="6015" y="2195"/>
                <a:ext cx="171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fr-FR" altLang="fr-FR" sz="75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2023</a:t>
                </a:r>
                <a:endParaRPr lang="fr-FR" altLang="fr-FR" sz="1350"/>
              </a:p>
            </p:txBody>
          </p:sp>
          <p:sp>
            <p:nvSpPr>
              <p:cNvPr id="146" name="Rectangle 66"/>
              <p:cNvSpPr>
                <a:spLocks noChangeArrowheads="1"/>
              </p:cNvSpPr>
              <p:nvPr/>
            </p:nvSpPr>
            <p:spPr bwMode="auto">
              <a:xfrm rot="16200000">
                <a:off x="2" y="2831"/>
                <a:ext cx="280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fr-FR" altLang="fr-FR" sz="9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Volet 1</a:t>
                </a:r>
                <a:endParaRPr lang="fr-FR" altLang="fr-FR" sz="1350"/>
              </a:p>
            </p:txBody>
          </p:sp>
          <p:sp>
            <p:nvSpPr>
              <p:cNvPr id="147" name="Line 67"/>
              <p:cNvSpPr>
                <a:spLocks noChangeShapeType="1"/>
              </p:cNvSpPr>
              <p:nvPr/>
            </p:nvSpPr>
            <p:spPr bwMode="auto">
              <a:xfrm>
                <a:off x="1574" y="2290"/>
                <a:ext cx="814" cy="0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48" name="Rectangle 68"/>
              <p:cNvSpPr>
                <a:spLocks noChangeArrowheads="1"/>
              </p:cNvSpPr>
              <p:nvPr/>
            </p:nvSpPr>
            <p:spPr bwMode="auto">
              <a:xfrm>
                <a:off x="1574" y="2290"/>
                <a:ext cx="814" cy="4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49" name="Line 69"/>
              <p:cNvSpPr>
                <a:spLocks noChangeShapeType="1"/>
              </p:cNvSpPr>
              <p:nvPr/>
            </p:nvSpPr>
            <p:spPr bwMode="auto">
              <a:xfrm>
                <a:off x="2395" y="2290"/>
                <a:ext cx="2456" cy="0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50" name="Rectangle 70"/>
              <p:cNvSpPr>
                <a:spLocks noChangeArrowheads="1"/>
              </p:cNvSpPr>
              <p:nvPr/>
            </p:nvSpPr>
            <p:spPr bwMode="auto">
              <a:xfrm>
                <a:off x="2395" y="2290"/>
                <a:ext cx="2456" cy="4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51" name="Line 71"/>
              <p:cNvSpPr>
                <a:spLocks noChangeShapeType="1"/>
              </p:cNvSpPr>
              <p:nvPr/>
            </p:nvSpPr>
            <p:spPr bwMode="auto">
              <a:xfrm>
                <a:off x="4857" y="2290"/>
                <a:ext cx="2456" cy="0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52" name="Rectangle 72"/>
              <p:cNvSpPr>
                <a:spLocks noChangeArrowheads="1"/>
              </p:cNvSpPr>
              <p:nvPr/>
            </p:nvSpPr>
            <p:spPr bwMode="auto">
              <a:xfrm>
                <a:off x="4857" y="2290"/>
                <a:ext cx="2456" cy="4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53" name="Rectangle 73"/>
              <p:cNvSpPr>
                <a:spLocks noChangeArrowheads="1"/>
              </p:cNvSpPr>
              <p:nvPr/>
            </p:nvSpPr>
            <p:spPr bwMode="auto">
              <a:xfrm>
                <a:off x="-428" y="2392"/>
                <a:ext cx="411" cy="7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54" name="Rectangle 74"/>
              <p:cNvSpPr>
                <a:spLocks noChangeArrowheads="1"/>
              </p:cNvSpPr>
              <p:nvPr/>
            </p:nvSpPr>
            <p:spPr bwMode="auto">
              <a:xfrm>
                <a:off x="-17" y="2392"/>
                <a:ext cx="286" cy="7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55" name="Rectangle 75"/>
              <p:cNvSpPr>
                <a:spLocks noChangeArrowheads="1"/>
              </p:cNvSpPr>
              <p:nvPr/>
            </p:nvSpPr>
            <p:spPr bwMode="auto">
              <a:xfrm>
                <a:off x="269" y="2392"/>
                <a:ext cx="1305" cy="7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56" name="Line 76"/>
              <p:cNvSpPr>
                <a:spLocks noChangeShapeType="1"/>
              </p:cNvSpPr>
              <p:nvPr/>
            </p:nvSpPr>
            <p:spPr bwMode="auto">
              <a:xfrm>
                <a:off x="1571" y="2290"/>
                <a:ext cx="0" cy="102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57" name="Rectangle 77"/>
              <p:cNvSpPr>
                <a:spLocks noChangeArrowheads="1"/>
              </p:cNvSpPr>
              <p:nvPr/>
            </p:nvSpPr>
            <p:spPr bwMode="auto">
              <a:xfrm>
                <a:off x="1571" y="2290"/>
                <a:ext cx="3" cy="102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58" name="Line 78"/>
              <p:cNvSpPr>
                <a:spLocks noChangeShapeType="1"/>
              </p:cNvSpPr>
              <p:nvPr/>
            </p:nvSpPr>
            <p:spPr bwMode="auto">
              <a:xfrm>
                <a:off x="1574" y="2396"/>
                <a:ext cx="202" cy="0"/>
              </a:xfrm>
              <a:prstGeom prst="line">
                <a:avLst/>
              </a:prstGeom>
              <a:noFill/>
              <a:ln w="0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59" name="Rectangle 79"/>
              <p:cNvSpPr>
                <a:spLocks noChangeArrowheads="1"/>
              </p:cNvSpPr>
              <p:nvPr/>
            </p:nvSpPr>
            <p:spPr bwMode="auto">
              <a:xfrm>
                <a:off x="1574" y="2396"/>
                <a:ext cx="202" cy="3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60" name="Line 80"/>
              <p:cNvSpPr>
                <a:spLocks noChangeShapeType="1"/>
              </p:cNvSpPr>
              <p:nvPr/>
            </p:nvSpPr>
            <p:spPr bwMode="auto">
              <a:xfrm>
                <a:off x="1776" y="2294"/>
                <a:ext cx="0" cy="105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61" name="Rectangle 81"/>
              <p:cNvSpPr>
                <a:spLocks noChangeArrowheads="1"/>
              </p:cNvSpPr>
              <p:nvPr/>
            </p:nvSpPr>
            <p:spPr bwMode="auto">
              <a:xfrm>
                <a:off x="1776" y="2294"/>
                <a:ext cx="3" cy="105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62" name="Line 82"/>
              <p:cNvSpPr>
                <a:spLocks noChangeShapeType="1"/>
              </p:cNvSpPr>
              <p:nvPr/>
            </p:nvSpPr>
            <p:spPr bwMode="auto">
              <a:xfrm>
                <a:off x="1779" y="2396"/>
                <a:ext cx="202" cy="0"/>
              </a:xfrm>
              <a:prstGeom prst="line">
                <a:avLst/>
              </a:prstGeom>
              <a:noFill/>
              <a:ln w="0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63" name="Rectangle 83"/>
              <p:cNvSpPr>
                <a:spLocks noChangeArrowheads="1"/>
              </p:cNvSpPr>
              <p:nvPr/>
            </p:nvSpPr>
            <p:spPr bwMode="auto">
              <a:xfrm>
                <a:off x="1779" y="2396"/>
                <a:ext cx="202" cy="3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64" name="Line 84"/>
              <p:cNvSpPr>
                <a:spLocks noChangeShapeType="1"/>
              </p:cNvSpPr>
              <p:nvPr/>
            </p:nvSpPr>
            <p:spPr bwMode="auto">
              <a:xfrm>
                <a:off x="1981" y="2294"/>
                <a:ext cx="0" cy="98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65" name="Rectangle 85"/>
              <p:cNvSpPr>
                <a:spLocks noChangeArrowheads="1"/>
              </p:cNvSpPr>
              <p:nvPr/>
            </p:nvSpPr>
            <p:spPr bwMode="auto">
              <a:xfrm>
                <a:off x="1981" y="2294"/>
                <a:ext cx="3" cy="98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66" name="Line 86"/>
              <p:cNvSpPr>
                <a:spLocks noChangeShapeType="1"/>
              </p:cNvSpPr>
              <p:nvPr/>
            </p:nvSpPr>
            <p:spPr bwMode="auto">
              <a:xfrm>
                <a:off x="2186" y="2294"/>
                <a:ext cx="0" cy="98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67" name="Rectangle 87"/>
              <p:cNvSpPr>
                <a:spLocks noChangeArrowheads="1"/>
              </p:cNvSpPr>
              <p:nvPr/>
            </p:nvSpPr>
            <p:spPr bwMode="auto">
              <a:xfrm>
                <a:off x="2186" y="2294"/>
                <a:ext cx="4" cy="98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68" name="Line 88"/>
              <p:cNvSpPr>
                <a:spLocks noChangeShapeType="1"/>
              </p:cNvSpPr>
              <p:nvPr/>
            </p:nvSpPr>
            <p:spPr bwMode="auto">
              <a:xfrm>
                <a:off x="2597" y="2294"/>
                <a:ext cx="0" cy="98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69" name="Rectangle 89"/>
              <p:cNvSpPr>
                <a:spLocks noChangeArrowheads="1"/>
              </p:cNvSpPr>
              <p:nvPr/>
            </p:nvSpPr>
            <p:spPr bwMode="auto">
              <a:xfrm>
                <a:off x="2597" y="2294"/>
                <a:ext cx="3" cy="98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70" name="Rectangle 90"/>
              <p:cNvSpPr>
                <a:spLocks noChangeArrowheads="1"/>
              </p:cNvSpPr>
              <p:nvPr/>
            </p:nvSpPr>
            <p:spPr bwMode="auto">
              <a:xfrm>
                <a:off x="1981" y="2392"/>
                <a:ext cx="821" cy="7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71" name="Line 91"/>
              <p:cNvSpPr>
                <a:spLocks noChangeShapeType="1"/>
              </p:cNvSpPr>
              <p:nvPr/>
            </p:nvSpPr>
            <p:spPr bwMode="auto">
              <a:xfrm>
                <a:off x="2802" y="2294"/>
                <a:ext cx="0" cy="98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72" name="Rectangle 92"/>
              <p:cNvSpPr>
                <a:spLocks noChangeArrowheads="1"/>
              </p:cNvSpPr>
              <p:nvPr/>
            </p:nvSpPr>
            <p:spPr bwMode="auto">
              <a:xfrm>
                <a:off x="2802" y="2294"/>
                <a:ext cx="3" cy="98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73" name="Line 93"/>
              <p:cNvSpPr>
                <a:spLocks noChangeShapeType="1"/>
              </p:cNvSpPr>
              <p:nvPr/>
            </p:nvSpPr>
            <p:spPr bwMode="auto">
              <a:xfrm>
                <a:off x="3007" y="2294"/>
                <a:ext cx="0" cy="98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74" name="Rectangle 94"/>
              <p:cNvSpPr>
                <a:spLocks noChangeArrowheads="1"/>
              </p:cNvSpPr>
              <p:nvPr/>
            </p:nvSpPr>
            <p:spPr bwMode="auto">
              <a:xfrm>
                <a:off x="3007" y="2294"/>
                <a:ext cx="4" cy="98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75" name="Rectangle 95"/>
              <p:cNvSpPr>
                <a:spLocks noChangeArrowheads="1"/>
              </p:cNvSpPr>
              <p:nvPr/>
            </p:nvSpPr>
            <p:spPr bwMode="auto">
              <a:xfrm>
                <a:off x="2802" y="2392"/>
                <a:ext cx="414" cy="7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76" name="Line 96"/>
              <p:cNvSpPr>
                <a:spLocks noChangeShapeType="1"/>
              </p:cNvSpPr>
              <p:nvPr/>
            </p:nvSpPr>
            <p:spPr bwMode="auto">
              <a:xfrm>
                <a:off x="3212" y="2294"/>
                <a:ext cx="0" cy="98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77" name="Rectangle 97"/>
              <p:cNvSpPr>
                <a:spLocks noChangeArrowheads="1"/>
              </p:cNvSpPr>
              <p:nvPr/>
            </p:nvSpPr>
            <p:spPr bwMode="auto">
              <a:xfrm>
                <a:off x="3212" y="2294"/>
                <a:ext cx="4" cy="98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78" name="Line 98"/>
              <p:cNvSpPr>
                <a:spLocks noChangeShapeType="1"/>
              </p:cNvSpPr>
              <p:nvPr/>
            </p:nvSpPr>
            <p:spPr bwMode="auto">
              <a:xfrm>
                <a:off x="3418" y="2294"/>
                <a:ext cx="0" cy="98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79" name="Rectangle 99"/>
              <p:cNvSpPr>
                <a:spLocks noChangeArrowheads="1"/>
              </p:cNvSpPr>
              <p:nvPr/>
            </p:nvSpPr>
            <p:spPr bwMode="auto">
              <a:xfrm>
                <a:off x="3418" y="2294"/>
                <a:ext cx="3" cy="98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80" name="Line 100"/>
              <p:cNvSpPr>
                <a:spLocks noChangeShapeType="1"/>
              </p:cNvSpPr>
              <p:nvPr/>
            </p:nvSpPr>
            <p:spPr bwMode="auto">
              <a:xfrm>
                <a:off x="3623" y="2294"/>
                <a:ext cx="0" cy="98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81" name="Rectangle 101"/>
              <p:cNvSpPr>
                <a:spLocks noChangeArrowheads="1"/>
              </p:cNvSpPr>
              <p:nvPr/>
            </p:nvSpPr>
            <p:spPr bwMode="auto">
              <a:xfrm>
                <a:off x="3623" y="2294"/>
                <a:ext cx="3" cy="98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82" name="Line 102"/>
              <p:cNvSpPr>
                <a:spLocks noChangeShapeType="1"/>
              </p:cNvSpPr>
              <p:nvPr/>
            </p:nvSpPr>
            <p:spPr bwMode="auto">
              <a:xfrm>
                <a:off x="3828" y="2294"/>
                <a:ext cx="0" cy="98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83" name="Rectangle 103"/>
              <p:cNvSpPr>
                <a:spLocks noChangeArrowheads="1"/>
              </p:cNvSpPr>
              <p:nvPr/>
            </p:nvSpPr>
            <p:spPr bwMode="auto">
              <a:xfrm>
                <a:off x="3828" y="2294"/>
                <a:ext cx="3" cy="98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84" name="Rectangle 104"/>
              <p:cNvSpPr>
                <a:spLocks noChangeArrowheads="1"/>
              </p:cNvSpPr>
              <p:nvPr/>
            </p:nvSpPr>
            <p:spPr bwMode="auto">
              <a:xfrm>
                <a:off x="3216" y="2392"/>
                <a:ext cx="817" cy="7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85" name="Line 105"/>
              <p:cNvSpPr>
                <a:spLocks noChangeShapeType="1"/>
              </p:cNvSpPr>
              <p:nvPr/>
            </p:nvSpPr>
            <p:spPr bwMode="auto">
              <a:xfrm>
                <a:off x="4033" y="2294"/>
                <a:ext cx="0" cy="98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86" name="Rectangle 106"/>
              <p:cNvSpPr>
                <a:spLocks noChangeArrowheads="1"/>
              </p:cNvSpPr>
              <p:nvPr/>
            </p:nvSpPr>
            <p:spPr bwMode="auto">
              <a:xfrm>
                <a:off x="4033" y="2294"/>
                <a:ext cx="4" cy="98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87" name="Line 107"/>
              <p:cNvSpPr>
                <a:spLocks noChangeShapeType="1"/>
              </p:cNvSpPr>
              <p:nvPr/>
            </p:nvSpPr>
            <p:spPr bwMode="auto">
              <a:xfrm>
                <a:off x="4238" y="2294"/>
                <a:ext cx="0" cy="98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88" name="Rectangle 108"/>
              <p:cNvSpPr>
                <a:spLocks noChangeArrowheads="1"/>
              </p:cNvSpPr>
              <p:nvPr/>
            </p:nvSpPr>
            <p:spPr bwMode="auto">
              <a:xfrm>
                <a:off x="4238" y="2294"/>
                <a:ext cx="4" cy="98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89" name="Rectangle 109"/>
              <p:cNvSpPr>
                <a:spLocks noChangeArrowheads="1"/>
              </p:cNvSpPr>
              <p:nvPr/>
            </p:nvSpPr>
            <p:spPr bwMode="auto">
              <a:xfrm>
                <a:off x="4033" y="2392"/>
                <a:ext cx="414" cy="7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90" name="Line 110"/>
              <p:cNvSpPr>
                <a:spLocks noChangeShapeType="1"/>
              </p:cNvSpPr>
              <p:nvPr/>
            </p:nvSpPr>
            <p:spPr bwMode="auto">
              <a:xfrm>
                <a:off x="4444" y="2294"/>
                <a:ext cx="0" cy="98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91" name="Rectangle 111"/>
              <p:cNvSpPr>
                <a:spLocks noChangeArrowheads="1"/>
              </p:cNvSpPr>
              <p:nvPr/>
            </p:nvSpPr>
            <p:spPr bwMode="auto">
              <a:xfrm>
                <a:off x="4444" y="2294"/>
                <a:ext cx="3" cy="98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92" name="Line 112"/>
              <p:cNvSpPr>
                <a:spLocks noChangeShapeType="1"/>
              </p:cNvSpPr>
              <p:nvPr/>
            </p:nvSpPr>
            <p:spPr bwMode="auto">
              <a:xfrm>
                <a:off x="4649" y="2294"/>
                <a:ext cx="0" cy="98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93" name="Rectangle 113"/>
              <p:cNvSpPr>
                <a:spLocks noChangeArrowheads="1"/>
              </p:cNvSpPr>
              <p:nvPr/>
            </p:nvSpPr>
            <p:spPr bwMode="auto">
              <a:xfrm>
                <a:off x="4649" y="2294"/>
                <a:ext cx="3" cy="98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94" name="Line 114"/>
              <p:cNvSpPr>
                <a:spLocks noChangeShapeType="1"/>
              </p:cNvSpPr>
              <p:nvPr/>
            </p:nvSpPr>
            <p:spPr bwMode="auto">
              <a:xfrm>
                <a:off x="5059" y="2294"/>
                <a:ext cx="0" cy="98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95" name="Rectangle 115"/>
              <p:cNvSpPr>
                <a:spLocks noChangeArrowheads="1"/>
              </p:cNvSpPr>
              <p:nvPr/>
            </p:nvSpPr>
            <p:spPr bwMode="auto">
              <a:xfrm>
                <a:off x="5059" y="2294"/>
                <a:ext cx="4" cy="98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96" name="Rectangle 116"/>
              <p:cNvSpPr>
                <a:spLocks noChangeArrowheads="1"/>
              </p:cNvSpPr>
              <p:nvPr/>
            </p:nvSpPr>
            <p:spPr bwMode="auto">
              <a:xfrm>
                <a:off x="4447" y="2392"/>
                <a:ext cx="818" cy="7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97" name="Line 117"/>
              <p:cNvSpPr>
                <a:spLocks noChangeShapeType="1"/>
              </p:cNvSpPr>
              <p:nvPr/>
            </p:nvSpPr>
            <p:spPr bwMode="auto">
              <a:xfrm>
                <a:off x="5265" y="2294"/>
                <a:ext cx="0" cy="98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98" name="Rectangle 118"/>
              <p:cNvSpPr>
                <a:spLocks noChangeArrowheads="1"/>
              </p:cNvSpPr>
              <p:nvPr/>
            </p:nvSpPr>
            <p:spPr bwMode="auto">
              <a:xfrm>
                <a:off x="5265" y="2294"/>
                <a:ext cx="3" cy="98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99" name="Line 119"/>
              <p:cNvSpPr>
                <a:spLocks noChangeShapeType="1"/>
              </p:cNvSpPr>
              <p:nvPr/>
            </p:nvSpPr>
            <p:spPr bwMode="auto">
              <a:xfrm>
                <a:off x="5470" y="2294"/>
                <a:ext cx="0" cy="98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00" name="Rectangle 120"/>
              <p:cNvSpPr>
                <a:spLocks noChangeArrowheads="1"/>
              </p:cNvSpPr>
              <p:nvPr/>
            </p:nvSpPr>
            <p:spPr bwMode="auto">
              <a:xfrm>
                <a:off x="5470" y="2294"/>
                <a:ext cx="3" cy="98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01" name="Rectangle 121"/>
              <p:cNvSpPr>
                <a:spLocks noChangeArrowheads="1"/>
              </p:cNvSpPr>
              <p:nvPr/>
            </p:nvSpPr>
            <p:spPr bwMode="auto">
              <a:xfrm>
                <a:off x="5265" y="2392"/>
                <a:ext cx="413" cy="7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02" name="Line 122"/>
              <p:cNvSpPr>
                <a:spLocks noChangeShapeType="1"/>
              </p:cNvSpPr>
              <p:nvPr/>
            </p:nvSpPr>
            <p:spPr bwMode="auto">
              <a:xfrm>
                <a:off x="5675" y="2294"/>
                <a:ext cx="0" cy="98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03" name="Rectangle 123"/>
              <p:cNvSpPr>
                <a:spLocks noChangeArrowheads="1"/>
              </p:cNvSpPr>
              <p:nvPr/>
            </p:nvSpPr>
            <p:spPr bwMode="auto">
              <a:xfrm>
                <a:off x="5675" y="2294"/>
                <a:ext cx="3" cy="98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04" name="Line 124"/>
              <p:cNvSpPr>
                <a:spLocks noChangeShapeType="1"/>
              </p:cNvSpPr>
              <p:nvPr/>
            </p:nvSpPr>
            <p:spPr bwMode="auto">
              <a:xfrm>
                <a:off x="5880" y="2294"/>
                <a:ext cx="0" cy="98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05" name="Rectangle 125"/>
              <p:cNvSpPr>
                <a:spLocks noChangeArrowheads="1"/>
              </p:cNvSpPr>
              <p:nvPr/>
            </p:nvSpPr>
            <p:spPr bwMode="auto">
              <a:xfrm>
                <a:off x="5880" y="2294"/>
                <a:ext cx="4" cy="98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06" name="Line 126"/>
              <p:cNvSpPr>
                <a:spLocks noChangeShapeType="1"/>
              </p:cNvSpPr>
              <p:nvPr/>
            </p:nvSpPr>
            <p:spPr bwMode="auto">
              <a:xfrm>
                <a:off x="6085" y="2294"/>
                <a:ext cx="0" cy="98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07" name="Rectangle 127"/>
              <p:cNvSpPr>
                <a:spLocks noChangeArrowheads="1"/>
              </p:cNvSpPr>
              <p:nvPr/>
            </p:nvSpPr>
            <p:spPr bwMode="auto">
              <a:xfrm>
                <a:off x="6085" y="2294"/>
                <a:ext cx="4" cy="98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08" name="Line 128"/>
              <p:cNvSpPr>
                <a:spLocks noChangeShapeType="1"/>
              </p:cNvSpPr>
              <p:nvPr/>
            </p:nvSpPr>
            <p:spPr bwMode="auto">
              <a:xfrm>
                <a:off x="6291" y="2294"/>
                <a:ext cx="0" cy="98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09" name="Rectangle 129"/>
              <p:cNvSpPr>
                <a:spLocks noChangeArrowheads="1"/>
              </p:cNvSpPr>
              <p:nvPr/>
            </p:nvSpPr>
            <p:spPr bwMode="auto">
              <a:xfrm>
                <a:off x="6291" y="2294"/>
                <a:ext cx="3" cy="98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10" name="Line 130"/>
              <p:cNvSpPr>
                <a:spLocks noChangeShapeType="1"/>
              </p:cNvSpPr>
              <p:nvPr/>
            </p:nvSpPr>
            <p:spPr bwMode="auto">
              <a:xfrm>
                <a:off x="6496" y="2294"/>
                <a:ext cx="0" cy="98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11" name="Rectangle 131"/>
              <p:cNvSpPr>
                <a:spLocks noChangeArrowheads="1"/>
              </p:cNvSpPr>
              <p:nvPr/>
            </p:nvSpPr>
            <p:spPr bwMode="auto">
              <a:xfrm>
                <a:off x="6496" y="2294"/>
                <a:ext cx="3" cy="98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12" name="Line 132"/>
              <p:cNvSpPr>
                <a:spLocks noChangeShapeType="1"/>
              </p:cNvSpPr>
              <p:nvPr/>
            </p:nvSpPr>
            <p:spPr bwMode="auto">
              <a:xfrm>
                <a:off x="6701" y="2294"/>
                <a:ext cx="0" cy="98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13" name="Rectangle 133"/>
              <p:cNvSpPr>
                <a:spLocks noChangeArrowheads="1"/>
              </p:cNvSpPr>
              <p:nvPr/>
            </p:nvSpPr>
            <p:spPr bwMode="auto">
              <a:xfrm>
                <a:off x="6701" y="2294"/>
                <a:ext cx="3" cy="98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14" name="Line 134"/>
              <p:cNvSpPr>
                <a:spLocks noChangeShapeType="1"/>
              </p:cNvSpPr>
              <p:nvPr/>
            </p:nvSpPr>
            <p:spPr bwMode="auto">
              <a:xfrm>
                <a:off x="6906" y="2294"/>
                <a:ext cx="0" cy="98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15" name="Rectangle 135"/>
              <p:cNvSpPr>
                <a:spLocks noChangeArrowheads="1"/>
              </p:cNvSpPr>
              <p:nvPr/>
            </p:nvSpPr>
            <p:spPr bwMode="auto">
              <a:xfrm>
                <a:off x="6906" y="2294"/>
                <a:ext cx="4" cy="98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16" name="Line 136"/>
              <p:cNvSpPr>
                <a:spLocks noChangeShapeType="1"/>
              </p:cNvSpPr>
              <p:nvPr/>
            </p:nvSpPr>
            <p:spPr bwMode="auto">
              <a:xfrm>
                <a:off x="7111" y="2294"/>
                <a:ext cx="0" cy="98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17" name="Rectangle 137"/>
              <p:cNvSpPr>
                <a:spLocks noChangeArrowheads="1"/>
              </p:cNvSpPr>
              <p:nvPr/>
            </p:nvSpPr>
            <p:spPr bwMode="auto">
              <a:xfrm>
                <a:off x="7111" y="2294"/>
                <a:ext cx="4" cy="98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18" name="Line 138"/>
              <p:cNvSpPr>
                <a:spLocks noChangeShapeType="1"/>
              </p:cNvSpPr>
              <p:nvPr/>
            </p:nvSpPr>
            <p:spPr bwMode="auto">
              <a:xfrm>
                <a:off x="269" y="2748"/>
                <a:ext cx="2119" cy="0"/>
              </a:xfrm>
              <a:prstGeom prst="line">
                <a:avLst/>
              </a:prstGeom>
              <a:noFill/>
              <a:ln w="0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19" name="Rectangle 139"/>
              <p:cNvSpPr>
                <a:spLocks noChangeArrowheads="1"/>
              </p:cNvSpPr>
              <p:nvPr/>
            </p:nvSpPr>
            <p:spPr bwMode="auto">
              <a:xfrm>
                <a:off x="269" y="2748"/>
                <a:ext cx="2119" cy="3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20" name="Line 140"/>
              <p:cNvSpPr>
                <a:spLocks noChangeShapeType="1"/>
              </p:cNvSpPr>
              <p:nvPr/>
            </p:nvSpPr>
            <p:spPr bwMode="auto">
              <a:xfrm>
                <a:off x="2395" y="2748"/>
                <a:ext cx="407" cy="0"/>
              </a:xfrm>
              <a:prstGeom prst="line">
                <a:avLst/>
              </a:prstGeom>
              <a:noFill/>
              <a:ln w="0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21" name="Rectangle 141"/>
              <p:cNvSpPr>
                <a:spLocks noChangeArrowheads="1"/>
              </p:cNvSpPr>
              <p:nvPr/>
            </p:nvSpPr>
            <p:spPr bwMode="auto">
              <a:xfrm>
                <a:off x="2395" y="2748"/>
                <a:ext cx="407" cy="3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22" name="Line 142"/>
              <p:cNvSpPr>
                <a:spLocks noChangeShapeType="1"/>
              </p:cNvSpPr>
              <p:nvPr/>
            </p:nvSpPr>
            <p:spPr bwMode="auto">
              <a:xfrm>
                <a:off x="2802" y="2399"/>
                <a:ext cx="0" cy="349"/>
              </a:xfrm>
              <a:prstGeom prst="line">
                <a:avLst/>
              </a:prstGeom>
              <a:noFill/>
              <a:ln w="0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23" name="Rectangle 143"/>
              <p:cNvSpPr>
                <a:spLocks noChangeArrowheads="1"/>
              </p:cNvSpPr>
              <p:nvPr/>
            </p:nvSpPr>
            <p:spPr bwMode="auto">
              <a:xfrm>
                <a:off x="2802" y="2399"/>
                <a:ext cx="3" cy="349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24" name="Line 144"/>
              <p:cNvSpPr>
                <a:spLocks noChangeShapeType="1"/>
              </p:cNvSpPr>
              <p:nvPr/>
            </p:nvSpPr>
            <p:spPr bwMode="auto">
              <a:xfrm>
                <a:off x="2805" y="2748"/>
                <a:ext cx="407" cy="0"/>
              </a:xfrm>
              <a:prstGeom prst="line">
                <a:avLst/>
              </a:prstGeom>
              <a:noFill/>
              <a:ln w="0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25" name="Rectangle 145"/>
              <p:cNvSpPr>
                <a:spLocks noChangeArrowheads="1"/>
              </p:cNvSpPr>
              <p:nvPr/>
            </p:nvSpPr>
            <p:spPr bwMode="auto">
              <a:xfrm>
                <a:off x="2805" y="2748"/>
                <a:ext cx="407" cy="3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26" name="Line 146"/>
              <p:cNvSpPr>
                <a:spLocks noChangeShapeType="1"/>
              </p:cNvSpPr>
              <p:nvPr/>
            </p:nvSpPr>
            <p:spPr bwMode="auto">
              <a:xfrm>
                <a:off x="3212" y="2399"/>
                <a:ext cx="0" cy="349"/>
              </a:xfrm>
              <a:prstGeom prst="line">
                <a:avLst/>
              </a:prstGeom>
              <a:noFill/>
              <a:ln w="0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27" name="Rectangle 147"/>
              <p:cNvSpPr>
                <a:spLocks noChangeArrowheads="1"/>
              </p:cNvSpPr>
              <p:nvPr/>
            </p:nvSpPr>
            <p:spPr bwMode="auto">
              <a:xfrm>
                <a:off x="3212" y="2399"/>
                <a:ext cx="4" cy="349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28" name="Line 148"/>
              <p:cNvSpPr>
                <a:spLocks noChangeShapeType="1"/>
              </p:cNvSpPr>
              <p:nvPr/>
            </p:nvSpPr>
            <p:spPr bwMode="auto">
              <a:xfrm>
                <a:off x="3216" y="2748"/>
                <a:ext cx="1635" cy="0"/>
              </a:xfrm>
              <a:prstGeom prst="line">
                <a:avLst/>
              </a:prstGeom>
              <a:noFill/>
              <a:ln w="0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29" name="Rectangle 149"/>
              <p:cNvSpPr>
                <a:spLocks noChangeArrowheads="1"/>
              </p:cNvSpPr>
              <p:nvPr/>
            </p:nvSpPr>
            <p:spPr bwMode="auto">
              <a:xfrm>
                <a:off x="3216" y="2748"/>
                <a:ext cx="1635" cy="3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30" name="Line 150"/>
              <p:cNvSpPr>
                <a:spLocks noChangeShapeType="1"/>
              </p:cNvSpPr>
              <p:nvPr/>
            </p:nvSpPr>
            <p:spPr bwMode="auto">
              <a:xfrm>
                <a:off x="4857" y="2748"/>
                <a:ext cx="1228" cy="0"/>
              </a:xfrm>
              <a:prstGeom prst="line">
                <a:avLst/>
              </a:prstGeom>
              <a:noFill/>
              <a:ln w="0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31" name="Rectangle 151"/>
              <p:cNvSpPr>
                <a:spLocks noChangeArrowheads="1"/>
              </p:cNvSpPr>
              <p:nvPr/>
            </p:nvSpPr>
            <p:spPr bwMode="auto">
              <a:xfrm>
                <a:off x="4857" y="2748"/>
                <a:ext cx="1228" cy="3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32" name="Line 152"/>
              <p:cNvSpPr>
                <a:spLocks noChangeShapeType="1"/>
              </p:cNvSpPr>
              <p:nvPr/>
            </p:nvSpPr>
            <p:spPr bwMode="auto">
              <a:xfrm>
                <a:off x="6085" y="2399"/>
                <a:ext cx="0" cy="349"/>
              </a:xfrm>
              <a:prstGeom prst="line">
                <a:avLst/>
              </a:prstGeom>
              <a:noFill/>
              <a:ln w="0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33" name="Rectangle 153"/>
              <p:cNvSpPr>
                <a:spLocks noChangeArrowheads="1"/>
              </p:cNvSpPr>
              <p:nvPr/>
            </p:nvSpPr>
            <p:spPr bwMode="auto">
              <a:xfrm>
                <a:off x="6085" y="2399"/>
                <a:ext cx="4" cy="349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34" name="Line 154"/>
              <p:cNvSpPr>
                <a:spLocks noChangeShapeType="1"/>
              </p:cNvSpPr>
              <p:nvPr/>
            </p:nvSpPr>
            <p:spPr bwMode="auto">
              <a:xfrm>
                <a:off x="6089" y="2748"/>
                <a:ext cx="1224" cy="0"/>
              </a:xfrm>
              <a:prstGeom prst="line">
                <a:avLst/>
              </a:prstGeom>
              <a:noFill/>
              <a:ln w="0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35" name="Rectangle 155"/>
              <p:cNvSpPr>
                <a:spLocks noChangeArrowheads="1"/>
              </p:cNvSpPr>
              <p:nvPr/>
            </p:nvSpPr>
            <p:spPr bwMode="auto">
              <a:xfrm>
                <a:off x="6089" y="2748"/>
                <a:ext cx="1224" cy="3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36" name="Line 156"/>
              <p:cNvSpPr>
                <a:spLocks noChangeShapeType="1"/>
              </p:cNvSpPr>
              <p:nvPr/>
            </p:nvSpPr>
            <p:spPr bwMode="auto">
              <a:xfrm>
                <a:off x="269" y="3099"/>
                <a:ext cx="2119" cy="0"/>
              </a:xfrm>
              <a:prstGeom prst="line">
                <a:avLst/>
              </a:prstGeom>
              <a:noFill/>
              <a:ln w="0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37" name="Rectangle 157"/>
              <p:cNvSpPr>
                <a:spLocks noChangeArrowheads="1"/>
              </p:cNvSpPr>
              <p:nvPr/>
            </p:nvSpPr>
            <p:spPr bwMode="auto">
              <a:xfrm>
                <a:off x="269" y="3099"/>
                <a:ext cx="2119" cy="4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38" name="Line 158"/>
              <p:cNvSpPr>
                <a:spLocks noChangeShapeType="1"/>
              </p:cNvSpPr>
              <p:nvPr/>
            </p:nvSpPr>
            <p:spPr bwMode="auto">
              <a:xfrm>
                <a:off x="2597" y="2399"/>
                <a:ext cx="0" cy="697"/>
              </a:xfrm>
              <a:prstGeom prst="line">
                <a:avLst/>
              </a:prstGeom>
              <a:noFill/>
              <a:ln w="0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39" name="Rectangle 159"/>
              <p:cNvSpPr>
                <a:spLocks noChangeArrowheads="1"/>
              </p:cNvSpPr>
              <p:nvPr/>
            </p:nvSpPr>
            <p:spPr bwMode="auto">
              <a:xfrm>
                <a:off x="2597" y="2399"/>
                <a:ext cx="3" cy="697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40" name="Line 160"/>
              <p:cNvSpPr>
                <a:spLocks noChangeShapeType="1"/>
              </p:cNvSpPr>
              <p:nvPr/>
            </p:nvSpPr>
            <p:spPr bwMode="auto">
              <a:xfrm>
                <a:off x="2802" y="2748"/>
                <a:ext cx="0" cy="348"/>
              </a:xfrm>
              <a:prstGeom prst="line">
                <a:avLst/>
              </a:prstGeom>
              <a:noFill/>
              <a:ln w="0">
                <a:solidFill>
                  <a:srgbClr val="A5A5A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41" name="Rectangle 161"/>
              <p:cNvSpPr>
                <a:spLocks noChangeArrowheads="1"/>
              </p:cNvSpPr>
              <p:nvPr/>
            </p:nvSpPr>
            <p:spPr bwMode="auto">
              <a:xfrm>
                <a:off x="2802" y="2748"/>
                <a:ext cx="3" cy="348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42" name="Line 162"/>
              <p:cNvSpPr>
                <a:spLocks noChangeShapeType="1"/>
              </p:cNvSpPr>
              <p:nvPr/>
            </p:nvSpPr>
            <p:spPr bwMode="auto">
              <a:xfrm>
                <a:off x="3007" y="2399"/>
                <a:ext cx="0" cy="697"/>
              </a:xfrm>
              <a:prstGeom prst="line">
                <a:avLst/>
              </a:prstGeom>
              <a:noFill/>
              <a:ln w="0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43" name="Rectangle 163"/>
              <p:cNvSpPr>
                <a:spLocks noChangeArrowheads="1"/>
              </p:cNvSpPr>
              <p:nvPr/>
            </p:nvSpPr>
            <p:spPr bwMode="auto">
              <a:xfrm>
                <a:off x="3007" y="2399"/>
                <a:ext cx="4" cy="697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44" name="Line 164"/>
              <p:cNvSpPr>
                <a:spLocks noChangeShapeType="1"/>
              </p:cNvSpPr>
              <p:nvPr/>
            </p:nvSpPr>
            <p:spPr bwMode="auto">
              <a:xfrm>
                <a:off x="3212" y="2748"/>
                <a:ext cx="0" cy="348"/>
              </a:xfrm>
              <a:prstGeom prst="line">
                <a:avLst/>
              </a:prstGeom>
              <a:noFill/>
              <a:ln w="0">
                <a:solidFill>
                  <a:srgbClr val="A5A5A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45" name="Rectangle 165"/>
              <p:cNvSpPr>
                <a:spLocks noChangeArrowheads="1"/>
              </p:cNvSpPr>
              <p:nvPr/>
            </p:nvSpPr>
            <p:spPr bwMode="auto">
              <a:xfrm>
                <a:off x="3212" y="2748"/>
                <a:ext cx="4" cy="348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46" name="Line 166"/>
              <p:cNvSpPr>
                <a:spLocks noChangeShapeType="1"/>
              </p:cNvSpPr>
              <p:nvPr/>
            </p:nvSpPr>
            <p:spPr bwMode="auto">
              <a:xfrm>
                <a:off x="3418" y="2399"/>
                <a:ext cx="0" cy="697"/>
              </a:xfrm>
              <a:prstGeom prst="line">
                <a:avLst/>
              </a:prstGeom>
              <a:noFill/>
              <a:ln w="0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47" name="Rectangle 167"/>
              <p:cNvSpPr>
                <a:spLocks noChangeArrowheads="1"/>
              </p:cNvSpPr>
              <p:nvPr/>
            </p:nvSpPr>
            <p:spPr bwMode="auto">
              <a:xfrm>
                <a:off x="3418" y="2399"/>
                <a:ext cx="3" cy="697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48" name="Line 168"/>
              <p:cNvSpPr>
                <a:spLocks noChangeShapeType="1"/>
              </p:cNvSpPr>
              <p:nvPr/>
            </p:nvSpPr>
            <p:spPr bwMode="auto">
              <a:xfrm>
                <a:off x="3623" y="2399"/>
                <a:ext cx="0" cy="697"/>
              </a:xfrm>
              <a:prstGeom prst="line">
                <a:avLst/>
              </a:prstGeom>
              <a:noFill/>
              <a:ln w="0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49" name="Rectangle 169"/>
              <p:cNvSpPr>
                <a:spLocks noChangeArrowheads="1"/>
              </p:cNvSpPr>
              <p:nvPr/>
            </p:nvSpPr>
            <p:spPr bwMode="auto">
              <a:xfrm>
                <a:off x="3623" y="2399"/>
                <a:ext cx="3" cy="697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50" name="Line 170"/>
              <p:cNvSpPr>
                <a:spLocks noChangeShapeType="1"/>
              </p:cNvSpPr>
              <p:nvPr/>
            </p:nvSpPr>
            <p:spPr bwMode="auto">
              <a:xfrm>
                <a:off x="3828" y="2399"/>
                <a:ext cx="0" cy="697"/>
              </a:xfrm>
              <a:prstGeom prst="line">
                <a:avLst/>
              </a:prstGeom>
              <a:noFill/>
              <a:ln w="0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51" name="Rectangle 171"/>
              <p:cNvSpPr>
                <a:spLocks noChangeArrowheads="1"/>
              </p:cNvSpPr>
              <p:nvPr/>
            </p:nvSpPr>
            <p:spPr bwMode="auto">
              <a:xfrm>
                <a:off x="3828" y="2399"/>
                <a:ext cx="3" cy="697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52" name="Line 172"/>
              <p:cNvSpPr>
                <a:spLocks noChangeShapeType="1"/>
              </p:cNvSpPr>
              <p:nvPr/>
            </p:nvSpPr>
            <p:spPr bwMode="auto">
              <a:xfrm>
                <a:off x="4033" y="2399"/>
                <a:ext cx="0" cy="697"/>
              </a:xfrm>
              <a:prstGeom prst="line">
                <a:avLst/>
              </a:prstGeom>
              <a:noFill/>
              <a:ln w="0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53" name="Rectangle 173"/>
              <p:cNvSpPr>
                <a:spLocks noChangeArrowheads="1"/>
              </p:cNvSpPr>
              <p:nvPr/>
            </p:nvSpPr>
            <p:spPr bwMode="auto">
              <a:xfrm>
                <a:off x="4033" y="2399"/>
                <a:ext cx="4" cy="697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54" name="Line 174"/>
              <p:cNvSpPr>
                <a:spLocks noChangeShapeType="1"/>
              </p:cNvSpPr>
              <p:nvPr/>
            </p:nvSpPr>
            <p:spPr bwMode="auto">
              <a:xfrm>
                <a:off x="4238" y="2399"/>
                <a:ext cx="0" cy="697"/>
              </a:xfrm>
              <a:prstGeom prst="line">
                <a:avLst/>
              </a:prstGeom>
              <a:noFill/>
              <a:ln w="0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55" name="Rectangle 175"/>
              <p:cNvSpPr>
                <a:spLocks noChangeArrowheads="1"/>
              </p:cNvSpPr>
              <p:nvPr/>
            </p:nvSpPr>
            <p:spPr bwMode="auto">
              <a:xfrm>
                <a:off x="4238" y="2399"/>
                <a:ext cx="4" cy="697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56" name="Line 176"/>
              <p:cNvSpPr>
                <a:spLocks noChangeShapeType="1"/>
              </p:cNvSpPr>
              <p:nvPr/>
            </p:nvSpPr>
            <p:spPr bwMode="auto">
              <a:xfrm>
                <a:off x="4444" y="2399"/>
                <a:ext cx="0" cy="697"/>
              </a:xfrm>
              <a:prstGeom prst="line">
                <a:avLst/>
              </a:prstGeom>
              <a:noFill/>
              <a:ln w="0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57" name="Rectangle 177"/>
              <p:cNvSpPr>
                <a:spLocks noChangeArrowheads="1"/>
              </p:cNvSpPr>
              <p:nvPr/>
            </p:nvSpPr>
            <p:spPr bwMode="auto">
              <a:xfrm>
                <a:off x="4444" y="2399"/>
                <a:ext cx="3" cy="697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58" name="Line 178"/>
              <p:cNvSpPr>
                <a:spLocks noChangeShapeType="1"/>
              </p:cNvSpPr>
              <p:nvPr/>
            </p:nvSpPr>
            <p:spPr bwMode="auto">
              <a:xfrm>
                <a:off x="4649" y="2399"/>
                <a:ext cx="0" cy="697"/>
              </a:xfrm>
              <a:prstGeom prst="line">
                <a:avLst/>
              </a:prstGeom>
              <a:noFill/>
              <a:ln w="0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59" name="Rectangle 179"/>
              <p:cNvSpPr>
                <a:spLocks noChangeArrowheads="1"/>
              </p:cNvSpPr>
              <p:nvPr/>
            </p:nvSpPr>
            <p:spPr bwMode="auto">
              <a:xfrm>
                <a:off x="4649" y="2399"/>
                <a:ext cx="3" cy="697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60" name="Line 180"/>
              <p:cNvSpPr>
                <a:spLocks noChangeShapeType="1"/>
              </p:cNvSpPr>
              <p:nvPr/>
            </p:nvSpPr>
            <p:spPr bwMode="auto">
              <a:xfrm>
                <a:off x="5059" y="2399"/>
                <a:ext cx="0" cy="697"/>
              </a:xfrm>
              <a:prstGeom prst="line">
                <a:avLst/>
              </a:prstGeom>
              <a:noFill/>
              <a:ln w="0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61" name="Rectangle 181"/>
              <p:cNvSpPr>
                <a:spLocks noChangeArrowheads="1"/>
              </p:cNvSpPr>
              <p:nvPr/>
            </p:nvSpPr>
            <p:spPr bwMode="auto">
              <a:xfrm>
                <a:off x="5059" y="2399"/>
                <a:ext cx="4" cy="697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62" name="Line 182"/>
              <p:cNvSpPr>
                <a:spLocks noChangeShapeType="1"/>
              </p:cNvSpPr>
              <p:nvPr/>
            </p:nvSpPr>
            <p:spPr bwMode="auto">
              <a:xfrm>
                <a:off x="5265" y="2399"/>
                <a:ext cx="0" cy="697"/>
              </a:xfrm>
              <a:prstGeom prst="line">
                <a:avLst/>
              </a:prstGeom>
              <a:noFill/>
              <a:ln w="0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63" name="Rectangle 183"/>
              <p:cNvSpPr>
                <a:spLocks noChangeArrowheads="1"/>
              </p:cNvSpPr>
              <p:nvPr/>
            </p:nvSpPr>
            <p:spPr bwMode="auto">
              <a:xfrm>
                <a:off x="5265" y="2399"/>
                <a:ext cx="3" cy="697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64" name="Line 184"/>
              <p:cNvSpPr>
                <a:spLocks noChangeShapeType="1"/>
              </p:cNvSpPr>
              <p:nvPr/>
            </p:nvSpPr>
            <p:spPr bwMode="auto">
              <a:xfrm>
                <a:off x="5470" y="2399"/>
                <a:ext cx="0" cy="697"/>
              </a:xfrm>
              <a:prstGeom prst="line">
                <a:avLst/>
              </a:prstGeom>
              <a:noFill/>
              <a:ln w="0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65" name="Rectangle 185"/>
              <p:cNvSpPr>
                <a:spLocks noChangeArrowheads="1"/>
              </p:cNvSpPr>
              <p:nvPr/>
            </p:nvSpPr>
            <p:spPr bwMode="auto">
              <a:xfrm>
                <a:off x="5470" y="2399"/>
                <a:ext cx="3" cy="697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66" name="Line 186"/>
              <p:cNvSpPr>
                <a:spLocks noChangeShapeType="1"/>
              </p:cNvSpPr>
              <p:nvPr/>
            </p:nvSpPr>
            <p:spPr bwMode="auto">
              <a:xfrm>
                <a:off x="5675" y="2399"/>
                <a:ext cx="0" cy="697"/>
              </a:xfrm>
              <a:prstGeom prst="line">
                <a:avLst/>
              </a:prstGeom>
              <a:noFill/>
              <a:ln w="0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67" name="Rectangle 187"/>
              <p:cNvSpPr>
                <a:spLocks noChangeArrowheads="1"/>
              </p:cNvSpPr>
              <p:nvPr/>
            </p:nvSpPr>
            <p:spPr bwMode="auto">
              <a:xfrm>
                <a:off x="5675" y="2399"/>
                <a:ext cx="3" cy="697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68" name="Line 188"/>
              <p:cNvSpPr>
                <a:spLocks noChangeShapeType="1"/>
              </p:cNvSpPr>
              <p:nvPr/>
            </p:nvSpPr>
            <p:spPr bwMode="auto">
              <a:xfrm>
                <a:off x="5880" y="2399"/>
                <a:ext cx="0" cy="697"/>
              </a:xfrm>
              <a:prstGeom prst="line">
                <a:avLst/>
              </a:prstGeom>
              <a:noFill/>
              <a:ln w="0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69" name="Rectangle 189"/>
              <p:cNvSpPr>
                <a:spLocks noChangeArrowheads="1"/>
              </p:cNvSpPr>
              <p:nvPr/>
            </p:nvSpPr>
            <p:spPr bwMode="auto">
              <a:xfrm>
                <a:off x="5880" y="2399"/>
                <a:ext cx="4" cy="697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70" name="Line 190"/>
              <p:cNvSpPr>
                <a:spLocks noChangeShapeType="1"/>
              </p:cNvSpPr>
              <p:nvPr/>
            </p:nvSpPr>
            <p:spPr bwMode="auto">
              <a:xfrm>
                <a:off x="6085" y="2748"/>
                <a:ext cx="0" cy="348"/>
              </a:xfrm>
              <a:prstGeom prst="line">
                <a:avLst/>
              </a:prstGeom>
              <a:noFill/>
              <a:ln w="0">
                <a:solidFill>
                  <a:srgbClr val="A5A5A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71" name="Rectangle 191"/>
              <p:cNvSpPr>
                <a:spLocks noChangeArrowheads="1"/>
              </p:cNvSpPr>
              <p:nvPr/>
            </p:nvSpPr>
            <p:spPr bwMode="auto">
              <a:xfrm>
                <a:off x="6085" y="2748"/>
                <a:ext cx="4" cy="348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72" name="Line 192"/>
              <p:cNvSpPr>
                <a:spLocks noChangeShapeType="1"/>
              </p:cNvSpPr>
              <p:nvPr/>
            </p:nvSpPr>
            <p:spPr bwMode="auto">
              <a:xfrm>
                <a:off x="6291" y="2399"/>
                <a:ext cx="0" cy="697"/>
              </a:xfrm>
              <a:prstGeom prst="line">
                <a:avLst/>
              </a:prstGeom>
              <a:noFill/>
              <a:ln w="0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73" name="Rectangle 193"/>
              <p:cNvSpPr>
                <a:spLocks noChangeArrowheads="1"/>
              </p:cNvSpPr>
              <p:nvPr/>
            </p:nvSpPr>
            <p:spPr bwMode="auto">
              <a:xfrm>
                <a:off x="6291" y="2399"/>
                <a:ext cx="3" cy="697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74" name="Line 194"/>
              <p:cNvSpPr>
                <a:spLocks noChangeShapeType="1"/>
              </p:cNvSpPr>
              <p:nvPr/>
            </p:nvSpPr>
            <p:spPr bwMode="auto">
              <a:xfrm>
                <a:off x="6496" y="2399"/>
                <a:ext cx="0" cy="697"/>
              </a:xfrm>
              <a:prstGeom prst="line">
                <a:avLst/>
              </a:prstGeom>
              <a:noFill/>
              <a:ln w="0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75" name="Rectangle 195"/>
              <p:cNvSpPr>
                <a:spLocks noChangeArrowheads="1"/>
              </p:cNvSpPr>
              <p:nvPr/>
            </p:nvSpPr>
            <p:spPr bwMode="auto">
              <a:xfrm>
                <a:off x="6496" y="2399"/>
                <a:ext cx="3" cy="697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76" name="Line 196"/>
              <p:cNvSpPr>
                <a:spLocks noChangeShapeType="1"/>
              </p:cNvSpPr>
              <p:nvPr/>
            </p:nvSpPr>
            <p:spPr bwMode="auto">
              <a:xfrm>
                <a:off x="6701" y="2399"/>
                <a:ext cx="0" cy="697"/>
              </a:xfrm>
              <a:prstGeom prst="line">
                <a:avLst/>
              </a:prstGeom>
              <a:noFill/>
              <a:ln w="0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77" name="Rectangle 197"/>
              <p:cNvSpPr>
                <a:spLocks noChangeArrowheads="1"/>
              </p:cNvSpPr>
              <p:nvPr/>
            </p:nvSpPr>
            <p:spPr bwMode="auto">
              <a:xfrm>
                <a:off x="6701" y="2399"/>
                <a:ext cx="3" cy="697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78" name="Line 198"/>
              <p:cNvSpPr>
                <a:spLocks noChangeShapeType="1"/>
              </p:cNvSpPr>
              <p:nvPr/>
            </p:nvSpPr>
            <p:spPr bwMode="auto">
              <a:xfrm>
                <a:off x="6906" y="2399"/>
                <a:ext cx="0" cy="697"/>
              </a:xfrm>
              <a:prstGeom prst="line">
                <a:avLst/>
              </a:prstGeom>
              <a:noFill/>
              <a:ln w="0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79" name="Rectangle 199"/>
              <p:cNvSpPr>
                <a:spLocks noChangeArrowheads="1"/>
              </p:cNvSpPr>
              <p:nvPr/>
            </p:nvSpPr>
            <p:spPr bwMode="auto">
              <a:xfrm>
                <a:off x="6906" y="2399"/>
                <a:ext cx="4" cy="697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80" name="Line 200"/>
              <p:cNvSpPr>
                <a:spLocks noChangeShapeType="1"/>
              </p:cNvSpPr>
              <p:nvPr/>
            </p:nvSpPr>
            <p:spPr bwMode="auto">
              <a:xfrm>
                <a:off x="7111" y="2399"/>
                <a:ext cx="0" cy="697"/>
              </a:xfrm>
              <a:prstGeom prst="line">
                <a:avLst/>
              </a:prstGeom>
              <a:noFill/>
              <a:ln w="0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81" name="Rectangle 201"/>
              <p:cNvSpPr>
                <a:spLocks noChangeArrowheads="1"/>
              </p:cNvSpPr>
              <p:nvPr/>
            </p:nvSpPr>
            <p:spPr bwMode="auto">
              <a:xfrm>
                <a:off x="7111" y="2399"/>
                <a:ext cx="4" cy="697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82" name="Rectangle 202"/>
              <p:cNvSpPr>
                <a:spLocks noChangeArrowheads="1"/>
              </p:cNvSpPr>
              <p:nvPr/>
            </p:nvSpPr>
            <p:spPr bwMode="auto">
              <a:xfrm>
                <a:off x="2395" y="3096"/>
                <a:ext cx="4925" cy="7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83" name="Line 203"/>
              <p:cNvSpPr>
                <a:spLocks noChangeShapeType="1"/>
              </p:cNvSpPr>
              <p:nvPr/>
            </p:nvSpPr>
            <p:spPr bwMode="auto">
              <a:xfrm>
                <a:off x="-428" y="3451"/>
                <a:ext cx="2816" cy="0"/>
              </a:xfrm>
              <a:prstGeom prst="line">
                <a:avLst/>
              </a:prstGeom>
              <a:noFill/>
              <a:ln w="0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84" name="Rectangle 204"/>
              <p:cNvSpPr>
                <a:spLocks noChangeArrowheads="1"/>
              </p:cNvSpPr>
              <p:nvPr/>
            </p:nvSpPr>
            <p:spPr bwMode="auto">
              <a:xfrm>
                <a:off x="-428" y="3451"/>
                <a:ext cx="2816" cy="4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</p:grpSp>
        <p:sp>
          <p:nvSpPr>
            <p:cNvPr id="9" name="Rectangle 206"/>
            <p:cNvSpPr>
              <a:spLocks noChangeArrowheads="1"/>
            </p:cNvSpPr>
            <p:nvPr/>
          </p:nvSpPr>
          <p:spPr bwMode="auto">
            <a:xfrm>
              <a:off x="2395" y="3448"/>
              <a:ext cx="4925" cy="7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0" name="Rectangle 207"/>
            <p:cNvSpPr>
              <a:spLocks noChangeArrowheads="1"/>
            </p:cNvSpPr>
            <p:nvPr/>
          </p:nvSpPr>
          <p:spPr bwMode="auto">
            <a:xfrm>
              <a:off x="2388" y="2192"/>
              <a:ext cx="7" cy="1263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2" name="Rectangle 208"/>
            <p:cNvSpPr>
              <a:spLocks noChangeArrowheads="1"/>
            </p:cNvSpPr>
            <p:nvPr/>
          </p:nvSpPr>
          <p:spPr bwMode="auto">
            <a:xfrm>
              <a:off x="4851" y="2192"/>
              <a:ext cx="6" cy="1263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4" name="Rectangle 209"/>
            <p:cNvSpPr>
              <a:spLocks noChangeArrowheads="1"/>
            </p:cNvSpPr>
            <p:nvPr/>
          </p:nvSpPr>
          <p:spPr bwMode="auto">
            <a:xfrm>
              <a:off x="7313" y="2192"/>
              <a:ext cx="7" cy="1263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7" name="Rectangle 210"/>
            <p:cNvSpPr>
              <a:spLocks noChangeArrowheads="1"/>
            </p:cNvSpPr>
            <p:nvPr/>
          </p:nvSpPr>
          <p:spPr bwMode="auto">
            <a:xfrm>
              <a:off x="7673" y="2192"/>
              <a:ext cx="7" cy="1263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8" name="Line 211"/>
            <p:cNvSpPr>
              <a:spLocks noChangeShapeType="1"/>
            </p:cNvSpPr>
            <p:nvPr/>
          </p:nvSpPr>
          <p:spPr bwMode="auto">
            <a:xfrm>
              <a:off x="1571" y="2399"/>
              <a:ext cx="0" cy="1056"/>
            </a:xfrm>
            <a:prstGeom prst="line">
              <a:avLst/>
            </a:prstGeom>
            <a:noFill/>
            <a:ln w="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1" name="Rectangle 212"/>
            <p:cNvSpPr>
              <a:spLocks noChangeArrowheads="1"/>
            </p:cNvSpPr>
            <p:nvPr/>
          </p:nvSpPr>
          <p:spPr bwMode="auto">
            <a:xfrm>
              <a:off x="1571" y="2399"/>
              <a:ext cx="3" cy="1056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2" name="Line 213"/>
            <p:cNvSpPr>
              <a:spLocks noChangeShapeType="1"/>
            </p:cNvSpPr>
            <p:nvPr/>
          </p:nvSpPr>
          <p:spPr bwMode="auto">
            <a:xfrm>
              <a:off x="1776" y="2399"/>
              <a:ext cx="0" cy="1056"/>
            </a:xfrm>
            <a:prstGeom prst="line">
              <a:avLst/>
            </a:prstGeom>
            <a:noFill/>
            <a:ln w="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3" name="Rectangle 214"/>
            <p:cNvSpPr>
              <a:spLocks noChangeArrowheads="1"/>
            </p:cNvSpPr>
            <p:nvPr/>
          </p:nvSpPr>
          <p:spPr bwMode="auto">
            <a:xfrm>
              <a:off x="1776" y="2399"/>
              <a:ext cx="3" cy="1056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4" name="Line 215"/>
            <p:cNvSpPr>
              <a:spLocks noChangeShapeType="1"/>
            </p:cNvSpPr>
            <p:nvPr/>
          </p:nvSpPr>
          <p:spPr bwMode="auto">
            <a:xfrm>
              <a:off x="1981" y="2399"/>
              <a:ext cx="0" cy="1056"/>
            </a:xfrm>
            <a:prstGeom prst="line">
              <a:avLst/>
            </a:prstGeom>
            <a:noFill/>
            <a:ln w="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5" name="Rectangle 216"/>
            <p:cNvSpPr>
              <a:spLocks noChangeArrowheads="1"/>
            </p:cNvSpPr>
            <p:nvPr/>
          </p:nvSpPr>
          <p:spPr bwMode="auto">
            <a:xfrm>
              <a:off x="1981" y="2399"/>
              <a:ext cx="3" cy="1056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6" name="Line 217"/>
            <p:cNvSpPr>
              <a:spLocks noChangeShapeType="1"/>
            </p:cNvSpPr>
            <p:nvPr/>
          </p:nvSpPr>
          <p:spPr bwMode="auto">
            <a:xfrm>
              <a:off x="2186" y="2399"/>
              <a:ext cx="0" cy="1056"/>
            </a:xfrm>
            <a:prstGeom prst="line">
              <a:avLst/>
            </a:prstGeom>
            <a:noFill/>
            <a:ln w="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7" name="Rectangle 218"/>
            <p:cNvSpPr>
              <a:spLocks noChangeArrowheads="1"/>
            </p:cNvSpPr>
            <p:nvPr/>
          </p:nvSpPr>
          <p:spPr bwMode="auto">
            <a:xfrm>
              <a:off x="2186" y="2399"/>
              <a:ext cx="4" cy="1056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8" name="Line 219"/>
            <p:cNvSpPr>
              <a:spLocks noChangeShapeType="1"/>
            </p:cNvSpPr>
            <p:nvPr/>
          </p:nvSpPr>
          <p:spPr bwMode="auto">
            <a:xfrm>
              <a:off x="2597" y="3103"/>
              <a:ext cx="0" cy="345"/>
            </a:xfrm>
            <a:prstGeom prst="line">
              <a:avLst/>
            </a:prstGeom>
            <a:noFill/>
            <a:ln w="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9" name="Rectangle 220"/>
            <p:cNvSpPr>
              <a:spLocks noChangeArrowheads="1"/>
            </p:cNvSpPr>
            <p:nvPr/>
          </p:nvSpPr>
          <p:spPr bwMode="auto">
            <a:xfrm>
              <a:off x="2597" y="3103"/>
              <a:ext cx="3" cy="34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30" name="Line 221"/>
            <p:cNvSpPr>
              <a:spLocks noChangeShapeType="1"/>
            </p:cNvSpPr>
            <p:nvPr/>
          </p:nvSpPr>
          <p:spPr bwMode="auto">
            <a:xfrm>
              <a:off x="2802" y="3103"/>
              <a:ext cx="0" cy="345"/>
            </a:xfrm>
            <a:prstGeom prst="line">
              <a:avLst/>
            </a:prstGeom>
            <a:noFill/>
            <a:ln w="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31" name="Rectangle 222"/>
            <p:cNvSpPr>
              <a:spLocks noChangeArrowheads="1"/>
            </p:cNvSpPr>
            <p:nvPr/>
          </p:nvSpPr>
          <p:spPr bwMode="auto">
            <a:xfrm>
              <a:off x="2802" y="3103"/>
              <a:ext cx="3" cy="34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32" name="Line 223"/>
            <p:cNvSpPr>
              <a:spLocks noChangeShapeType="1"/>
            </p:cNvSpPr>
            <p:nvPr/>
          </p:nvSpPr>
          <p:spPr bwMode="auto">
            <a:xfrm>
              <a:off x="3007" y="3103"/>
              <a:ext cx="0" cy="345"/>
            </a:xfrm>
            <a:prstGeom prst="line">
              <a:avLst/>
            </a:prstGeom>
            <a:noFill/>
            <a:ln w="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33" name="Rectangle 224"/>
            <p:cNvSpPr>
              <a:spLocks noChangeArrowheads="1"/>
            </p:cNvSpPr>
            <p:nvPr/>
          </p:nvSpPr>
          <p:spPr bwMode="auto">
            <a:xfrm>
              <a:off x="3007" y="3103"/>
              <a:ext cx="4" cy="34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34" name="Line 225"/>
            <p:cNvSpPr>
              <a:spLocks noChangeShapeType="1"/>
            </p:cNvSpPr>
            <p:nvPr/>
          </p:nvSpPr>
          <p:spPr bwMode="auto">
            <a:xfrm>
              <a:off x="3212" y="3103"/>
              <a:ext cx="0" cy="345"/>
            </a:xfrm>
            <a:prstGeom prst="line">
              <a:avLst/>
            </a:prstGeom>
            <a:noFill/>
            <a:ln w="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35" name="Rectangle 226"/>
            <p:cNvSpPr>
              <a:spLocks noChangeArrowheads="1"/>
            </p:cNvSpPr>
            <p:nvPr/>
          </p:nvSpPr>
          <p:spPr bwMode="auto">
            <a:xfrm>
              <a:off x="3212" y="3103"/>
              <a:ext cx="4" cy="34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36" name="Line 227"/>
            <p:cNvSpPr>
              <a:spLocks noChangeShapeType="1"/>
            </p:cNvSpPr>
            <p:nvPr/>
          </p:nvSpPr>
          <p:spPr bwMode="auto">
            <a:xfrm>
              <a:off x="3418" y="3103"/>
              <a:ext cx="0" cy="345"/>
            </a:xfrm>
            <a:prstGeom prst="line">
              <a:avLst/>
            </a:prstGeom>
            <a:noFill/>
            <a:ln w="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37" name="Rectangle 228"/>
            <p:cNvSpPr>
              <a:spLocks noChangeArrowheads="1"/>
            </p:cNvSpPr>
            <p:nvPr/>
          </p:nvSpPr>
          <p:spPr bwMode="auto">
            <a:xfrm>
              <a:off x="3418" y="3103"/>
              <a:ext cx="3" cy="34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38" name="Rectangle 229"/>
            <p:cNvSpPr>
              <a:spLocks noChangeArrowheads="1"/>
            </p:cNvSpPr>
            <p:nvPr/>
          </p:nvSpPr>
          <p:spPr bwMode="auto">
            <a:xfrm>
              <a:off x="3619" y="3103"/>
              <a:ext cx="7" cy="352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39" name="Line 230"/>
            <p:cNvSpPr>
              <a:spLocks noChangeShapeType="1"/>
            </p:cNvSpPr>
            <p:nvPr/>
          </p:nvSpPr>
          <p:spPr bwMode="auto">
            <a:xfrm>
              <a:off x="3828" y="3103"/>
              <a:ext cx="0" cy="345"/>
            </a:xfrm>
            <a:prstGeom prst="line">
              <a:avLst/>
            </a:prstGeom>
            <a:noFill/>
            <a:ln w="0">
              <a:solidFill>
                <a:srgbClr val="A6A6A6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40" name="Rectangle 231"/>
            <p:cNvSpPr>
              <a:spLocks noChangeArrowheads="1"/>
            </p:cNvSpPr>
            <p:nvPr/>
          </p:nvSpPr>
          <p:spPr bwMode="auto">
            <a:xfrm>
              <a:off x="3828" y="3103"/>
              <a:ext cx="3" cy="34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41" name="Line 232"/>
            <p:cNvSpPr>
              <a:spLocks noChangeShapeType="1"/>
            </p:cNvSpPr>
            <p:nvPr/>
          </p:nvSpPr>
          <p:spPr bwMode="auto">
            <a:xfrm>
              <a:off x="4033" y="3103"/>
              <a:ext cx="0" cy="345"/>
            </a:xfrm>
            <a:prstGeom prst="line">
              <a:avLst/>
            </a:prstGeom>
            <a:noFill/>
            <a:ln w="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42" name="Rectangle 233"/>
            <p:cNvSpPr>
              <a:spLocks noChangeArrowheads="1"/>
            </p:cNvSpPr>
            <p:nvPr/>
          </p:nvSpPr>
          <p:spPr bwMode="auto">
            <a:xfrm>
              <a:off x="4033" y="3103"/>
              <a:ext cx="4" cy="34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43" name="Line 234"/>
            <p:cNvSpPr>
              <a:spLocks noChangeShapeType="1"/>
            </p:cNvSpPr>
            <p:nvPr/>
          </p:nvSpPr>
          <p:spPr bwMode="auto">
            <a:xfrm>
              <a:off x="4238" y="3103"/>
              <a:ext cx="0" cy="345"/>
            </a:xfrm>
            <a:prstGeom prst="line">
              <a:avLst/>
            </a:prstGeom>
            <a:noFill/>
            <a:ln w="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44" name="Rectangle 235"/>
            <p:cNvSpPr>
              <a:spLocks noChangeArrowheads="1"/>
            </p:cNvSpPr>
            <p:nvPr/>
          </p:nvSpPr>
          <p:spPr bwMode="auto">
            <a:xfrm>
              <a:off x="4238" y="3103"/>
              <a:ext cx="4" cy="34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45" name="Line 236"/>
            <p:cNvSpPr>
              <a:spLocks noChangeShapeType="1"/>
            </p:cNvSpPr>
            <p:nvPr/>
          </p:nvSpPr>
          <p:spPr bwMode="auto">
            <a:xfrm>
              <a:off x="4444" y="3103"/>
              <a:ext cx="0" cy="345"/>
            </a:xfrm>
            <a:prstGeom prst="line">
              <a:avLst/>
            </a:prstGeom>
            <a:noFill/>
            <a:ln w="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46" name="Rectangle 237"/>
            <p:cNvSpPr>
              <a:spLocks noChangeArrowheads="1"/>
            </p:cNvSpPr>
            <p:nvPr/>
          </p:nvSpPr>
          <p:spPr bwMode="auto">
            <a:xfrm>
              <a:off x="4444" y="3103"/>
              <a:ext cx="3" cy="34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47" name="Line 238"/>
            <p:cNvSpPr>
              <a:spLocks noChangeShapeType="1"/>
            </p:cNvSpPr>
            <p:nvPr/>
          </p:nvSpPr>
          <p:spPr bwMode="auto">
            <a:xfrm>
              <a:off x="4649" y="3103"/>
              <a:ext cx="0" cy="345"/>
            </a:xfrm>
            <a:prstGeom prst="line">
              <a:avLst/>
            </a:prstGeom>
            <a:noFill/>
            <a:ln w="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48" name="Rectangle 239"/>
            <p:cNvSpPr>
              <a:spLocks noChangeArrowheads="1"/>
            </p:cNvSpPr>
            <p:nvPr/>
          </p:nvSpPr>
          <p:spPr bwMode="auto">
            <a:xfrm>
              <a:off x="4649" y="3103"/>
              <a:ext cx="3" cy="34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49" name="Line 240"/>
            <p:cNvSpPr>
              <a:spLocks noChangeShapeType="1"/>
            </p:cNvSpPr>
            <p:nvPr/>
          </p:nvSpPr>
          <p:spPr bwMode="auto">
            <a:xfrm>
              <a:off x="5059" y="3103"/>
              <a:ext cx="0" cy="345"/>
            </a:xfrm>
            <a:prstGeom prst="line">
              <a:avLst/>
            </a:prstGeom>
            <a:noFill/>
            <a:ln w="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50" name="Rectangle 241"/>
            <p:cNvSpPr>
              <a:spLocks noChangeArrowheads="1"/>
            </p:cNvSpPr>
            <p:nvPr/>
          </p:nvSpPr>
          <p:spPr bwMode="auto">
            <a:xfrm>
              <a:off x="5059" y="3103"/>
              <a:ext cx="4" cy="34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51" name="Line 242"/>
            <p:cNvSpPr>
              <a:spLocks noChangeShapeType="1"/>
            </p:cNvSpPr>
            <p:nvPr/>
          </p:nvSpPr>
          <p:spPr bwMode="auto">
            <a:xfrm>
              <a:off x="5265" y="3103"/>
              <a:ext cx="0" cy="345"/>
            </a:xfrm>
            <a:prstGeom prst="line">
              <a:avLst/>
            </a:prstGeom>
            <a:noFill/>
            <a:ln w="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52" name="Rectangle 243"/>
            <p:cNvSpPr>
              <a:spLocks noChangeArrowheads="1"/>
            </p:cNvSpPr>
            <p:nvPr/>
          </p:nvSpPr>
          <p:spPr bwMode="auto">
            <a:xfrm>
              <a:off x="5265" y="3103"/>
              <a:ext cx="3" cy="34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53" name="Line 244"/>
            <p:cNvSpPr>
              <a:spLocks noChangeShapeType="1"/>
            </p:cNvSpPr>
            <p:nvPr/>
          </p:nvSpPr>
          <p:spPr bwMode="auto">
            <a:xfrm>
              <a:off x="5470" y="3103"/>
              <a:ext cx="0" cy="345"/>
            </a:xfrm>
            <a:prstGeom prst="line">
              <a:avLst/>
            </a:prstGeom>
            <a:noFill/>
            <a:ln w="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54" name="Rectangle 245"/>
            <p:cNvSpPr>
              <a:spLocks noChangeArrowheads="1"/>
            </p:cNvSpPr>
            <p:nvPr/>
          </p:nvSpPr>
          <p:spPr bwMode="auto">
            <a:xfrm>
              <a:off x="5470" y="3103"/>
              <a:ext cx="3" cy="34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55" name="Line 246"/>
            <p:cNvSpPr>
              <a:spLocks noChangeShapeType="1"/>
            </p:cNvSpPr>
            <p:nvPr/>
          </p:nvSpPr>
          <p:spPr bwMode="auto">
            <a:xfrm>
              <a:off x="5675" y="3103"/>
              <a:ext cx="0" cy="345"/>
            </a:xfrm>
            <a:prstGeom prst="line">
              <a:avLst/>
            </a:prstGeom>
            <a:noFill/>
            <a:ln w="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56" name="Rectangle 247"/>
            <p:cNvSpPr>
              <a:spLocks noChangeArrowheads="1"/>
            </p:cNvSpPr>
            <p:nvPr/>
          </p:nvSpPr>
          <p:spPr bwMode="auto">
            <a:xfrm>
              <a:off x="5675" y="3103"/>
              <a:ext cx="3" cy="34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57" name="Line 248"/>
            <p:cNvSpPr>
              <a:spLocks noChangeShapeType="1"/>
            </p:cNvSpPr>
            <p:nvPr/>
          </p:nvSpPr>
          <p:spPr bwMode="auto">
            <a:xfrm>
              <a:off x="5880" y="3103"/>
              <a:ext cx="0" cy="345"/>
            </a:xfrm>
            <a:prstGeom prst="line">
              <a:avLst/>
            </a:prstGeom>
            <a:noFill/>
            <a:ln w="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58" name="Rectangle 249"/>
            <p:cNvSpPr>
              <a:spLocks noChangeArrowheads="1"/>
            </p:cNvSpPr>
            <p:nvPr/>
          </p:nvSpPr>
          <p:spPr bwMode="auto">
            <a:xfrm>
              <a:off x="5880" y="3103"/>
              <a:ext cx="4" cy="34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59" name="Rectangle 250"/>
            <p:cNvSpPr>
              <a:spLocks noChangeArrowheads="1"/>
            </p:cNvSpPr>
            <p:nvPr/>
          </p:nvSpPr>
          <p:spPr bwMode="auto">
            <a:xfrm>
              <a:off x="6082" y="3103"/>
              <a:ext cx="7" cy="352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60" name="Line 251"/>
            <p:cNvSpPr>
              <a:spLocks noChangeShapeType="1"/>
            </p:cNvSpPr>
            <p:nvPr/>
          </p:nvSpPr>
          <p:spPr bwMode="auto">
            <a:xfrm>
              <a:off x="6291" y="3103"/>
              <a:ext cx="0" cy="345"/>
            </a:xfrm>
            <a:prstGeom prst="line">
              <a:avLst/>
            </a:prstGeom>
            <a:noFill/>
            <a:ln w="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61" name="Rectangle 252"/>
            <p:cNvSpPr>
              <a:spLocks noChangeArrowheads="1"/>
            </p:cNvSpPr>
            <p:nvPr/>
          </p:nvSpPr>
          <p:spPr bwMode="auto">
            <a:xfrm>
              <a:off x="6291" y="3103"/>
              <a:ext cx="3" cy="34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62" name="Line 253"/>
            <p:cNvSpPr>
              <a:spLocks noChangeShapeType="1"/>
            </p:cNvSpPr>
            <p:nvPr/>
          </p:nvSpPr>
          <p:spPr bwMode="auto">
            <a:xfrm>
              <a:off x="6496" y="3103"/>
              <a:ext cx="0" cy="345"/>
            </a:xfrm>
            <a:prstGeom prst="line">
              <a:avLst/>
            </a:prstGeom>
            <a:noFill/>
            <a:ln w="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63" name="Rectangle 254"/>
            <p:cNvSpPr>
              <a:spLocks noChangeArrowheads="1"/>
            </p:cNvSpPr>
            <p:nvPr/>
          </p:nvSpPr>
          <p:spPr bwMode="auto">
            <a:xfrm>
              <a:off x="6496" y="3103"/>
              <a:ext cx="3" cy="34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64" name="Line 255"/>
            <p:cNvSpPr>
              <a:spLocks noChangeShapeType="1"/>
            </p:cNvSpPr>
            <p:nvPr/>
          </p:nvSpPr>
          <p:spPr bwMode="auto">
            <a:xfrm>
              <a:off x="6701" y="3103"/>
              <a:ext cx="0" cy="345"/>
            </a:xfrm>
            <a:prstGeom prst="line">
              <a:avLst/>
            </a:prstGeom>
            <a:noFill/>
            <a:ln w="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65" name="Rectangle 256"/>
            <p:cNvSpPr>
              <a:spLocks noChangeArrowheads="1"/>
            </p:cNvSpPr>
            <p:nvPr/>
          </p:nvSpPr>
          <p:spPr bwMode="auto">
            <a:xfrm>
              <a:off x="6701" y="3103"/>
              <a:ext cx="3" cy="34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66" name="Line 257"/>
            <p:cNvSpPr>
              <a:spLocks noChangeShapeType="1"/>
            </p:cNvSpPr>
            <p:nvPr/>
          </p:nvSpPr>
          <p:spPr bwMode="auto">
            <a:xfrm>
              <a:off x="6906" y="3103"/>
              <a:ext cx="0" cy="345"/>
            </a:xfrm>
            <a:prstGeom prst="line">
              <a:avLst/>
            </a:prstGeom>
            <a:noFill/>
            <a:ln w="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67" name="Rectangle 258"/>
            <p:cNvSpPr>
              <a:spLocks noChangeArrowheads="1"/>
            </p:cNvSpPr>
            <p:nvPr/>
          </p:nvSpPr>
          <p:spPr bwMode="auto">
            <a:xfrm>
              <a:off x="6906" y="3103"/>
              <a:ext cx="4" cy="34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68" name="Line 259"/>
            <p:cNvSpPr>
              <a:spLocks noChangeShapeType="1"/>
            </p:cNvSpPr>
            <p:nvPr/>
          </p:nvSpPr>
          <p:spPr bwMode="auto">
            <a:xfrm>
              <a:off x="7111" y="3103"/>
              <a:ext cx="0" cy="345"/>
            </a:xfrm>
            <a:prstGeom prst="line">
              <a:avLst/>
            </a:prstGeom>
            <a:noFill/>
            <a:ln w="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69" name="Rectangle 260"/>
            <p:cNvSpPr>
              <a:spLocks noChangeArrowheads="1"/>
            </p:cNvSpPr>
            <p:nvPr/>
          </p:nvSpPr>
          <p:spPr bwMode="auto">
            <a:xfrm>
              <a:off x="7111" y="3103"/>
              <a:ext cx="4" cy="34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70" name="Rectangle 261"/>
            <p:cNvSpPr>
              <a:spLocks noChangeArrowheads="1"/>
            </p:cNvSpPr>
            <p:nvPr/>
          </p:nvSpPr>
          <p:spPr bwMode="auto">
            <a:xfrm>
              <a:off x="-434" y="2392"/>
              <a:ext cx="6" cy="1063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71" name="Line 262"/>
            <p:cNvSpPr>
              <a:spLocks noChangeShapeType="1"/>
            </p:cNvSpPr>
            <p:nvPr/>
          </p:nvSpPr>
          <p:spPr bwMode="auto">
            <a:xfrm>
              <a:off x="-17" y="2399"/>
              <a:ext cx="0" cy="1056"/>
            </a:xfrm>
            <a:prstGeom prst="line">
              <a:avLst/>
            </a:prstGeom>
            <a:noFill/>
            <a:ln w="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72" name="Rectangle 263"/>
            <p:cNvSpPr>
              <a:spLocks noChangeArrowheads="1"/>
            </p:cNvSpPr>
            <p:nvPr/>
          </p:nvSpPr>
          <p:spPr bwMode="auto">
            <a:xfrm>
              <a:off x="-17" y="2399"/>
              <a:ext cx="3" cy="1056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73" name="Line 264"/>
            <p:cNvSpPr>
              <a:spLocks noChangeShapeType="1"/>
            </p:cNvSpPr>
            <p:nvPr/>
          </p:nvSpPr>
          <p:spPr bwMode="auto">
            <a:xfrm>
              <a:off x="265" y="2399"/>
              <a:ext cx="0" cy="1056"/>
            </a:xfrm>
            <a:prstGeom prst="line">
              <a:avLst/>
            </a:prstGeom>
            <a:noFill/>
            <a:ln w="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74" name="Rectangle 265"/>
            <p:cNvSpPr>
              <a:spLocks noChangeArrowheads="1"/>
            </p:cNvSpPr>
            <p:nvPr/>
          </p:nvSpPr>
          <p:spPr bwMode="auto">
            <a:xfrm>
              <a:off x="265" y="2399"/>
              <a:ext cx="4" cy="1056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75" name="Rectangle 266"/>
            <p:cNvSpPr>
              <a:spLocks noChangeArrowheads="1"/>
            </p:cNvSpPr>
            <p:nvPr/>
          </p:nvSpPr>
          <p:spPr bwMode="auto">
            <a:xfrm>
              <a:off x="1571" y="2185"/>
              <a:ext cx="6109" cy="7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76" name="Line 267"/>
            <p:cNvSpPr>
              <a:spLocks noChangeShapeType="1"/>
            </p:cNvSpPr>
            <p:nvPr/>
          </p:nvSpPr>
          <p:spPr bwMode="auto">
            <a:xfrm>
              <a:off x="7320" y="2290"/>
              <a:ext cx="353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77" name="Rectangle 268"/>
            <p:cNvSpPr>
              <a:spLocks noChangeArrowheads="1"/>
            </p:cNvSpPr>
            <p:nvPr/>
          </p:nvSpPr>
          <p:spPr bwMode="auto">
            <a:xfrm>
              <a:off x="7320" y="2290"/>
              <a:ext cx="353" cy="4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78" name="Rectangle 269"/>
            <p:cNvSpPr>
              <a:spLocks noChangeArrowheads="1"/>
            </p:cNvSpPr>
            <p:nvPr/>
          </p:nvSpPr>
          <p:spPr bwMode="auto">
            <a:xfrm>
              <a:off x="5678" y="2392"/>
              <a:ext cx="2002" cy="7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79" name="Line 270"/>
            <p:cNvSpPr>
              <a:spLocks noChangeShapeType="1"/>
            </p:cNvSpPr>
            <p:nvPr/>
          </p:nvSpPr>
          <p:spPr bwMode="auto">
            <a:xfrm>
              <a:off x="7320" y="2748"/>
              <a:ext cx="353" cy="0"/>
            </a:xfrm>
            <a:prstGeom prst="line">
              <a:avLst/>
            </a:prstGeom>
            <a:noFill/>
            <a:ln w="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80" name="Rectangle 271"/>
            <p:cNvSpPr>
              <a:spLocks noChangeArrowheads="1"/>
            </p:cNvSpPr>
            <p:nvPr/>
          </p:nvSpPr>
          <p:spPr bwMode="auto">
            <a:xfrm>
              <a:off x="7320" y="2748"/>
              <a:ext cx="353" cy="3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81" name="Line 272"/>
            <p:cNvSpPr>
              <a:spLocks noChangeShapeType="1"/>
            </p:cNvSpPr>
            <p:nvPr/>
          </p:nvSpPr>
          <p:spPr bwMode="auto">
            <a:xfrm>
              <a:off x="7320" y="3099"/>
              <a:ext cx="353" cy="0"/>
            </a:xfrm>
            <a:prstGeom prst="line">
              <a:avLst/>
            </a:prstGeom>
            <a:noFill/>
            <a:ln w="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82" name="Rectangle 273"/>
            <p:cNvSpPr>
              <a:spLocks noChangeArrowheads="1"/>
            </p:cNvSpPr>
            <p:nvPr/>
          </p:nvSpPr>
          <p:spPr bwMode="auto">
            <a:xfrm>
              <a:off x="7320" y="3099"/>
              <a:ext cx="353" cy="4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83" name="Line 274"/>
            <p:cNvSpPr>
              <a:spLocks noChangeShapeType="1"/>
            </p:cNvSpPr>
            <p:nvPr/>
          </p:nvSpPr>
          <p:spPr bwMode="auto">
            <a:xfrm>
              <a:off x="7320" y="3451"/>
              <a:ext cx="353" cy="0"/>
            </a:xfrm>
            <a:prstGeom prst="line">
              <a:avLst/>
            </a:prstGeom>
            <a:noFill/>
            <a:ln w="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84" name="Rectangle 275"/>
            <p:cNvSpPr>
              <a:spLocks noChangeArrowheads="1"/>
            </p:cNvSpPr>
            <p:nvPr/>
          </p:nvSpPr>
          <p:spPr bwMode="auto">
            <a:xfrm>
              <a:off x="7320" y="3451"/>
              <a:ext cx="353" cy="4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sp>
        <p:nvSpPr>
          <p:cNvPr id="285" name="Rectangle 284">
            <a:extLst>
              <a:ext uri="{FF2B5EF4-FFF2-40B4-BE49-F238E27FC236}">
                <a16:creationId xmlns:a16="http://schemas.microsoft.com/office/drawing/2014/main" id="{781CC747-0097-46CF-803A-80BE5022F8B3}"/>
              </a:ext>
            </a:extLst>
          </p:cNvPr>
          <p:cNvSpPr/>
          <p:nvPr/>
        </p:nvSpPr>
        <p:spPr>
          <a:xfrm>
            <a:off x="4566209" y="4800549"/>
            <a:ext cx="1397407" cy="409478"/>
          </a:xfrm>
          <a:prstGeom prst="rect">
            <a:avLst/>
          </a:prstGeom>
          <a:noFill/>
          <a:ln w="28575" cap="sq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  <a:defRPr/>
            </a:pPr>
            <a:r>
              <a:rPr lang="fr-FR" sz="1200">
                <a:solidFill>
                  <a:srgbClr val="FFFFFF">
                    <a:lumMod val="50000"/>
                  </a:srgbClr>
                </a:solidFill>
                <a:latin typeface="Arial"/>
              </a:rPr>
              <a:t>Fenêtre 2</a:t>
            </a:r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776B776A-967E-4D69-947E-1D4B71878256}"/>
              </a:ext>
            </a:extLst>
          </p:cNvPr>
          <p:cNvSpPr/>
          <p:nvPr/>
        </p:nvSpPr>
        <p:spPr>
          <a:xfrm>
            <a:off x="5960159" y="4798413"/>
            <a:ext cx="1372946" cy="409477"/>
          </a:xfrm>
          <a:prstGeom prst="rect">
            <a:avLst/>
          </a:prstGeom>
          <a:noFill/>
          <a:ln w="28575" cap="sq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  <a:defRPr/>
            </a:pPr>
            <a:r>
              <a:rPr lang="fr-FR" sz="1200">
                <a:solidFill>
                  <a:srgbClr val="FFFFFF">
                    <a:lumMod val="50000"/>
                  </a:srgbClr>
                </a:solidFill>
                <a:latin typeface="Arial"/>
              </a:rPr>
              <a:t>Fenêtre 3</a:t>
            </a:r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9F5694B4-03E5-4BB9-8301-80C828DD6964}"/>
              </a:ext>
            </a:extLst>
          </p:cNvPr>
          <p:cNvSpPr/>
          <p:nvPr/>
        </p:nvSpPr>
        <p:spPr>
          <a:xfrm>
            <a:off x="7347093" y="4790646"/>
            <a:ext cx="1375432" cy="409476"/>
          </a:xfrm>
          <a:prstGeom prst="rect">
            <a:avLst/>
          </a:prstGeom>
          <a:noFill/>
          <a:ln w="28575" cap="sq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  <a:defRPr/>
            </a:pPr>
            <a:r>
              <a:rPr lang="fr-FR" sz="1200">
                <a:solidFill>
                  <a:srgbClr val="FFFFFF">
                    <a:lumMod val="50000"/>
                  </a:srgbClr>
                </a:solidFill>
                <a:latin typeface="Arial"/>
              </a:rPr>
              <a:t>Fenêtre 4</a:t>
            </a:r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781CC747-0097-46CF-803A-80BE5022F8B3}"/>
              </a:ext>
            </a:extLst>
          </p:cNvPr>
          <p:cNvSpPr/>
          <p:nvPr/>
        </p:nvSpPr>
        <p:spPr>
          <a:xfrm>
            <a:off x="3194721" y="4801057"/>
            <a:ext cx="1363878" cy="409478"/>
          </a:xfrm>
          <a:prstGeom prst="rect">
            <a:avLst/>
          </a:prstGeom>
          <a:noFill/>
          <a:ln w="28575" cap="sq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  <a:defRPr/>
            </a:pPr>
            <a:r>
              <a:rPr lang="fr-FR" sz="1200" dirty="0">
                <a:solidFill>
                  <a:srgbClr val="FFFFFF">
                    <a:lumMod val="50000"/>
                  </a:srgbClr>
                </a:solidFill>
                <a:latin typeface="Arial"/>
              </a:rPr>
              <a:t>Fenêtre </a:t>
            </a:r>
            <a:r>
              <a:rPr lang="fr-FR" sz="1200" dirty="0">
                <a:solidFill>
                  <a:srgbClr val="FFFFFF">
                    <a:lumMod val="50000"/>
                  </a:srgbClr>
                </a:solidFill>
                <a:latin typeface="Arial"/>
              </a:rPr>
              <a:t>1</a:t>
            </a:r>
            <a:endParaRPr lang="fr-FR" sz="1200" dirty="0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  <p:pic>
        <p:nvPicPr>
          <p:cNvPr id="289" name="Image 2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093296"/>
            <a:ext cx="1678725" cy="57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6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76589-4EA8-4FF2-B913-6B5E78016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56" y="374804"/>
            <a:ext cx="7273004" cy="384721"/>
          </a:xfrm>
        </p:spPr>
        <p:txBody>
          <a:bodyPr/>
          <a:lstStyle/>
          <a:p>
            <a:r>
              <a:rPr lang="fr-FR" sz="2400" b="1" dirty="0" smtClean="0">
                <a:solidFill>
                  <a:srgbClr val="92D050"/>
                </a:solidFill>
              </a:rPr>
              <a:t>Dépôts </a:t>
            </a:r>
            <a:r>
              <a:rPr lang="fr-FR" sz="2400" b="1" dirty="0" smtClean="0">
                <a:solidFill>
                  <a:srgbClr val="92D050"/>
                </a:solidFill>
              </a:rPr>
              <a:t>des candidatures</a:t>
            </a:r>
            <a:endParaRPr lang="fr-FR" sz="2400" b="1" dirty="0">
              <a:solidFill>
                <a:srgbClr val="92D050"/>
              </a:solidFill>
            </a:endParaRPr>
          </a:p>
        </p:txBody>
      </p:sp>
      <p:pic>
        <p:nvPicPr>
          <p:cNvPr id="7" name="Picture 6" descr="Graphical user interface, text, applicatio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F90DB9AF-E246-42FB-A6A1-0537AA446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501" y="3233058"/>
            <a:ext cx="2486378" cy="16189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416051" y="5068799"/>
            <a:ext cx="8093283" cy="524598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>
              <a:spcBef>
                <a:spcPts val="225"/>
              </a:spcBef>
              <a:spcAft>
                <a:spcPts val="225"/>
              </a:spcAft>
            </a:pPr>
            <a:r>
              <a:rPr lang="fr-FR" sz="1200" i="1" dirty="0"/>
              <a:t>Mise à disposition d’un guide d’aide à l’utilisation de démarches simplifiées pour les ES, sur le site de la DGOS : </a:t>
            </a:r>
          </a:p>
          <a:p>
            <a:pPr>
              <a:spcBef>
                <a:spcPts val="225"/>
              </a:spcBef>
              <a:spcAft>
                <a:spcPts val="225"/>
              </a:spcAft>
            </a:pPr>
            <a:r>
              <a:rPr lang="fr-FR" sz="1200" i="1" dirty="0">
                <a:hlinkClick r:id="rId4"/>
              </a:rPr>
              <a:t>https</a:t>
            </a:r>
            <a:r>
              <a:rPr lang="fr-FR" sz="1200" i="1" dirty="0">
                <a:hlinkClick r:id="rId4"/>
              </a:rPr>
              <a:t>://solidarites-sante.gouv.fr/IMG/pdf/sun-es__guide_d_utilisation_de_demarches-simplifiees_pour_les_es__</a:t>
            </a:r>
            <a:r>
              <a:rPr lang="fr-FR" sz="1200" i="1" dirty="0">
                <a:hlinkClick r:id="rId4"/>
              </a:rPr>
              <a:t>vf.pdf</a:t>
            </a:r>
            <a:endParaRPr lang="fr-FR" sz="12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416051" y="1595253"/>
            <a:ext cx="8654471" cy="1417369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>
              <a:spcBef>
                <a:spcPts val="225"/>
              </a:spcBef>
              <a:spcAft>
                <a:spcPts val="225"/>
              </a:spcAft>
            </a:pPr>
            <a:r>
              <a:rPr lang="fr-FR" sz="1350" b="1" dirty="0"/>
              <a:t>Deux choses à faire : </a:t>
            </a:r>
          </a:p>
          <a:p>
            <a:pPr>
              <a:spcBef>
                <a:spcPts val="225"/>
              </a:spcBef>
              <a:spcAft>
                <a:spcPts val="225"/>
              </a:spcAft>
            </a:pPr>
            <a:endParaRPr lang="fr-FR" sz="600" dirty="0"/>
          </a:p>
          <a:p>
            <a:pPr marL="214313" indent="-214313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ü"/>
            </a:pPr>
            <a:r>
              <a:rPr lang="fr-FR" sz="1200" dirty="0"/>
              <a:t>Dépôt en ligne  de la candidature sur le Plateforme </a:t>
            </a:r>
            <a:r>
              <a:rPr lang="fr-FR" sz="1200" dirty="0"/>
              <a:t>« Démarche simplifiées </a:t>
            </a:r>
            <a:r>
              <a:rPr lang="fr-FR" sz="1200" dirty="0"/>
              <a:t>» pour attester  de l’atteinte des pré requis,</a:t>
            </a:r>
            <a:br>
              <a:rPr lang="fr-FR" sz="1200" dirty="0"/>
            </a:br>
            <a:r>
              <a:rPr lang="fr-FR" sz="1200" dirty="0"/>
              <a:t>préciser le domaine proposé et  remplir le questionnaire sur </a:t>
            </a:r>
            <a:r>
              <a:rPr lang="fr-FR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l’appropriation du référentiel national d’</a:t>
            </a:r>
            <a:r>
              <a:rPr lang="fr-FR" sz="12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identitovigilance</a:t>
            </a:r>
            <a:r>
              <a:rPr lang="fr-FR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RNIV </a:t>
            </a:r>
            <a:r>
              <a:rPr lang="fr-FR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 et RNIV </a:t>
            </a:r>
            <a:r>
              <a:rPr lang="fr-FR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 (annexe 1)</a:t>
            </a:r>
          </a:p>
          <a:p>
            <a:pPr marL="214313" indent="-214313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Saisie et chargement dans  OSIS des justificatifs d’atteinte des prérequis (onglet SUN-ES)</a:t>
            </a:r>
            <a:br>
              <a:rPr lang="fr-FR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(Pour les GHT, SDSI actualisé, indicateurs de convergence et justificatif de gouvernance commune en plus)</a:t>
            </a:r>
          </a:p>
          <a:p>
            <a:pPr>
              <a:spcBef>
                <a:spcPts val="225"/>
              </a:spcBef>
              <a:spcAft>
                <a:spcPts val="225"/>
              </a:spcAft>
            </a:pPr>
            <a:endParaRPr lang="fr-FR" sz="1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225"/>
              </a:spcBef>
              <a:spcAft>
                <a:spcPts val="225"/>
              </a:spcAft>
            </a:pPr>
            <a:endParaRPr lang="fr-FR" sz="1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225"/>
              </a:spcBef>
              <a:spcAft>
                <a:spcPts val="225"/>
              </a:spcAft>
            </a:pPr>
            <a:endParaRPr lang="fr-FR" sz="1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225"/>
              </a:spcBef>
              <a:spcAft>
                <a:spcPts val="225"/>
              </a:spcAft>
            </a:pPr>
            <a:endParaRPr lang="fr-FR" sz="1200" dirty="0"/>
          </a:p>
          <a:p>
            <a:pPr>
              <a:spcBef>
                <a:spcPts val="225"/>
              </a:spcBef>
              <a:spcAft>
                <a:spcPts val="225"/>
              </a:spcAft>
            </a:pPr>
            <a:r>
              <a:rPr lang="fr-FR" sz="1200" dirty="0"/>
              <a:t> 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2693" y="3047702"/>
            <a:ext cx="1562550" cy="193129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6093296"/>
            <a:ext cx="1678725" cy="57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5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76589-4EA8-4FF2-B913-6B5E78016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56" y="374804"/>
            <a:ext cx="7273004" cy="384721"/>
          </a:xfrm>
        </p:spPr>
        <p:txBody>
          <a:bodyPr/>
          <a:lstStyle/>
          <a:p>
            <a:r>
              <a:rPr lang="fr-FR" sz="2400" b="1" dirty="0" smtClean="0">
                <a:solidFill>
                  <a:srgbClr val="92D050"/>
                </a:solidFill>
              </a:rPr>
              <a:t>Contacts ARS Bourgogne Franche Comte</a:t>
            </a:r>
            <a:endParaRPr lang="fr-FR" sz="2400" b="1" dirty="0">
              <a:solidFill>
                <a:srgbClr val="92D05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77310" y="2420888"/>
            <a:ext cx="8654471" cy="1417369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>
              <a:spcBef>
                <a:spcPts val="225"/>
              </a:spcBef>
              <a:spcAft>
                <a:spcPts val="225"/>
              </a:spcAft>
            </a:pPr>
            <a:r>
              <a:rPr lang="fr-FR" sz="1350" b="1" dirty="0" smtClean="0"/>
              <a:t>Patrice DINAIRE :			ARS Bourgogne Franche Comté / département </a:t>
            </a:r>
            <a:r>
              <a:rPr lang="fr-FR" sz="1350" b="1" dirty="0" err="1" smtClean="0"/>
              <a:t>esante</a:t>
            </a:r>
            <a:endParaRPr lang="fr-FR" sz="1350" b="1" dirty="0" smtClean="0"/>
          </a:p>
          <a:p>
            <a:pPr>
              <a:spcBef>
                <a:spcPts val="225"/>
              </a:spcBef>
              <a:spcAft>
                <a:spcPts val="225"/>
              </a:spcAft>
            </a:pPr>
            <a:r>
              <a:rPr lang="fr-FR" sz="1350" b="1" dirty="0"/>
              <a:t>	</a:t>
            </a:r>
            <a:r>
              <a:rPr lang="fr-FR" sz="1350" b="1" dirty="0" smtClean="0"/>
              <a:t>			</a:t>
            </a:r>
            <a:r>
              <a:rPr lang="fr-FR" sz="1350" b="1" dirty="0" smtClean="0">
                <a:hlinkClick r:id="rId2"/>
              </a:rPr>
              <a:t>patrice.dinaire@ars.sante.fr</a:t>
            </a:r>
            <a:endParaRPr lang="fr-FR" sz="1350" b="1" dirty="0" smtClean="0"/>
          </a:p>
          <a:p>
            <a:pPr>
              <a:spcBef>
                <a:spcPts val="225"/>
              </a:spcBef>
              <a:spcAft>
                <a:spcPts val="225"/>
              </a:spcAft>
            </a:pPr>
            <a:r>
              <a:rPr lang="fr-FR" sz="1350" b="1" dirty="0"/>
              <a:t>	</a:t>
            </a:r>
            <a:r>
              <a:rPr lang="fr-FR" sz="1350" b="1" dirty="0" smtClean="0"/>
              <a:t>			</a:t>
            </a:r>
            <a:r>
              <a:rPr lang="fr-FR" sz="1350" b="1" dirty="0" smtClean="0">
                <a:hlinkClick r:id="rId3"/>
              </a:rPr>
              <a:t>ars-bfc-esante@ars.sante.fr</a:t>
            </a:r>
            <a:endParaRPr lang="fr-FR" sz="1350" b="1" dirty="0" smtClean="0"/>
          </a:p>
          <a:p>
            <a:pPr>
              <a:spcBef>
                <a:spcPts val="225"/>
              </a:spcBef>
              <a:spcAft>
                <a:spcPts val="225"/>
              </a:spcAft>
            </a:pP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25"/>
              </a:spcBef>
              <a:spcAft>
                <a:spcPts val="225"/>
              </a:spcAft>
            </a:pP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Internet ARS Bourgogne 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Franche Comté :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https://www.bourgogne-franche-comte.ars.sante.fr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endParaRPr lang="fr-F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25"/>
              </a:spcBef>
              <a:spcAft>
                <a:spcPts val="225"/>
              </a:spcAft>
            </a:pP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(à venir)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25"/>
              </a:spcBef>
              <a:spcAft>
                <a:spcPts val="225"/>
              </a:spcAft>
            </a:pPr>
            <a:endParaRPr lang="fr-FR" sz="1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225"/>
              </a:spcBef>
              <a:spcAft>
                <a:spcPts val="225"/>
              </a:spcAft>
            </a:pPr>
            <a:endParaRPr lang="fr-FR" sz="1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225"/>
              </a:spcBef>
              <a:spcAft>
                <a:spcPts val="225"/>
              </a:spcAft>
            </a:pPr>
            <a:endParaRPr lang="fr-FR" sz="1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225"/>
              </a:spcBef>
              <a:spcAft>
                <a:spcPts val="225"/>
              </a:spcAft>
            </a:pPr>
            <a:endParaRPr lang="fr-FR" sz="1200" dirty="0"/>
          </a:p>
          <a:p>
            <a:pPr>
              <a:spcBef>
                <a:spcPts val="225"/>
              </a:spcBef>
              <a:spcAft>
                <a:spcPts val="225"/>
              </a:spcAft>
            </a:pPr>
            <a:r>
              <a:rPr lang="fr-FR" sz="1200" dirty="0"/>
              <a:t> 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6093296"/>
            <a:ext cx="1678725" cy="57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0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99769-64D1-4BDA-AF08-BD040A44A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51" y="404664"/>
            <a:ext cx="7274306" cy="288599"/>
          </a:xfrm>
        </p:spPr>
        <p:txBody>
          <a:bodyPr/>
          <a:lstStyle/>
          <a:p>
            <a:r>
              <a:rPr lang="fr-FR" sz="2400" b="1" spc="-8" dirty="0">
                <a:solidFill>
                  <a:srgbClr val="92D050"/>
                </a:solidFill>
              </a:rPr>
              <a:t>Programme SUN-ES</a:t>
            </a:r>
            <a:endParaRPr lang="fr-FR" sz="2400" b="1" spc="-8" dirty="0">
              <a:solidFill>
                <a:srgbClr val="92D050"/>
              </a:solidFill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6953A85-3C54-4F30-8C7F-953BD5644A6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16051" y="1775626"/>
          <a:ext cx="8499349" cy="358004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82962">
                  <a:extLst>
                    <a:ext uri="{9D8B030D-6E8A-4147-A177-3AD203B41FA5}">
                      <a16:colId xmlns:a16="http://schemas.microsoft.com/office/drawing/2014/main" val="1525891888"/>
                    </a:ext>
                  </a:extLst>
                </a:gridCol>
                <a:gridCol w="6916387">
                  <a:extLst>
                    <a:ext uri="{9D8B030D-6E8A-4147-A177-3AD203B41FA5}">
                      <a16:colId xmlns:a16="http://schemas.microsoft.com/office/drawing/2014/main" val="4186301891"/>
                    </a:ext>
                  </a:extLst>
                </a:gridCol>
              </a:tblGrid>
              <a:tr h="434427"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bg1"/>
                          </a:solidFill>
                        </a:rPr>
                        <a:t> Financement </a:t>
                      </a:r>
                      <a:r>
                        <a:rPr lang="fr-FR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forfaitaire à l’atteinte </a:t>
                      </a:r>
                    </a:p>
                    <a:p>
                      <a:pPr algn="ctr"/>
                      <a:r>
                        <a:rPr lang="fr-FR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 cibles d’usage (programme SUN-ES)</a:t>
                      </a: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377016"/>
                  </a:ext>
                </a:extLst>
              </a:tr>
              <a:tr h="31594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Objectif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Encourager l’usage des outils socle que sont INS / DMP / MSS en lien avec l’ouverture de Mon Espace Santé (janvier 2022)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44230258"/>
                  </a:ext>
                </a:extLst>
              </a:tr>
              <a:tr h="103319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Découpage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</a:rPr>
                        <a:t>Volet 1 : Alimentation du DMP</a:t>
                      </a: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</a:rPr>
                        <a:t>Domaine Documents de sortie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</a:rPr>
                        <a:t>Domaine Biologie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</a:rPr>
                        <a:t>Domaine Imagerie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</a:rPr>
                        <a:t>Volet 2 : Alimentation de la MSS citoyenne et professionnelle – A définir à l’automne 2021</a:t>
                      </a: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015903"/>
                  </a:ext>
                </a:extLst>
              </a:tr>
              <a:tr h="31594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Temporalité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Septembre 2021 – Décembre 2023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3286022"/>
                  </a:ext>
                </a:extLst>
              </a:tr>
              <a:tr h="43442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Gestionnaire des candidatures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bg1"/>
                          </a:solidFill>
                        </a:rPr>
                        <a:t>ARS / DGOS / DNS</a:t>
                      </a: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166777"/>
                  </a:ext>
                </a:extLst>
              </a:tr>
              <a:tr h="43442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Gestionnaire des versements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Caisse des Dépôts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311604"/>
                  </a:ext>
                </a:extLst>
              </a:tr>
              <a:tr h="5237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Destinataire du financement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bg1"/>
                          </a:solidFill>
                        </a:rPr>
                        <a:t>Etablissement sanitaire</a:t>
                      </a: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705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50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47C7F-7D72-49B7-95C2-C0D335323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53" y="352414"/>
            <a:ext cx="7273004" cy="384721"/>
          </a:xfrm>
        </p:spPr>
        <p:txBody>
          <a:bodyPr/>
          <a:lstStyle/>
          <a:p>
            <a:r>
              <a:rPr lang="fr-FR" sz="2400" b="1" dirty="0">
                <a:solidFill>
                  <a:srgbClr val="92D050"/>
                </a:solidFill>
              </a:rPr>
              <a:t>Les grands principes du programme SUN-ES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0D5AB9-893B-43BE-B6BF-B9BEBF8F6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053" y="740940"/>
            <a:ext cx="7273004" cy="276999"/>
          </a:xfrm>
        </p:spPr>
        <p:txBody>
          <a:bodyPr/>
          <a:lstStyle/>
          <a:p>
            <a:pPr marL="0" indent="0">
              <a:buNone/>
            </a:pPr>
            <a:r>
              <a:rPr lang="fr-FR" sz="1050" i="1" dirty="0">
                <a:solidFill>
                  <a:srgbClr val="92D050"/>
                </a:solidFill>
              </a:rPr>
              <a:t>SUN-ES = Ségur Usages Numériques en Etablissement de Santé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E572AB-7048-4111-89A2-B23D403E784E}"/>
              </a:ext>
            </a:extLst>
          </p:cNvPr>
          <p:cNvSpPr/>
          <p:nvPr/>
        </p:nvSpPr>
        <p:spPr>
          <a:xfrm>
            <a:off x="251520" y="2060848"/>
            <a:ext cx="8315325" cy="362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spcBef>
                <a:spcPts val="225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fr-FR" sz="1350" dirty="0"/>
              <a:t>L’objectif est d’encourager </a:t>
            </a:r>
            <a:r>
              <a:rPr lang="fr-FR" sz="1350" b="1" dirty="0">
                <a:solidFill>
                  <a:schemeClr val="accent1"/>
                </a:solidFill>
              </a:rPr>
              <a:t>l’usage des outils socles </a:t>
            </a:r>
            <a:r>
              <a:rPr lang="fr-FR" sz="1350" dirty="0"/>
              <a:t>que sont l’INS / le DMP / la MSS en lien avec l’ouverture de Mon Espace Santé </a:t>
            </a:r>
            <a:r>
              <a:rPr lang="fr-FR" sz="1350" dirty="0"/>
              <a:t>(T1 </a:t>
            </a:r>
            <a:r>
              <a:rPr lang="fr-FR" sz="1350" dirty="0"/>
              <a:t>2022).</a:t>
            </a:r>
          </a:p>
          <a:p>
            <a:pPr marL="257175" indent="-257175" algn="just">
              <a:spcBef>
                <a:spcPts val="225"/>
              </a:spcBef>
              <a:buClr>
                <a:schemeClr val="accent1"/>
              </a:buClr>
              <a:buFont typeface="+mj-lt"/>
              <a:buAutoNum type="arabicPeriod"/>
              <a:defRPr/>
            </a:pPr>
            <a:endParaRPr lang="fr-FR" sz="1350" dirty="0"/>
          </a:p>
          <a:p>
            <a:pPr marL="257175" indent="-257175" algn="just">
              <a:spcBef>
                <a:spcPts val="225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fr-FR" sz="1350" dirty="0"/>
              <a:t>C’est </a:t>
            </a:r>
            <a:r>
              <a:rPr lang="fr-FR" sz="1350" b="1" dirty="0">
                <a:solidFill>
                  <a:schemeClr val="accent1"/>
                </a:solidFill>
              </a:rPr>
              <a:t>un financement direct aux établissements sanitaires </a:t>
            </a:r>
            <a:r>
              <a:rPr lang="fr-FR" sz="1350" dirty="0"/>
              <a:t>conditionné au respect de critères d’éligibilité, à l’atteinte de six prérequis et de cibles d’usage.</a:t>
            </a:r>
          </a:p>
          <a:p>
            <a:pPr marL="257175" indent="-257175" algn="just">
              <a:spcBef>
                <a:spcPts val="225"/>
              </a:spcBef>
              <a:buClr>
                <a:schemeClr val="accent1"/>
              </a:buClr>
              <a:buFont typeface="+mj-lt"/>
              <a:buAutoNum type="arabicPeriod"/>
              <a:defRPr/>
            </a:pPr>
            <a:endParaRPr lang="fr-FR" sz="1350" dirty="0"/>
          </a:p>
          <a:p>
            <a:pPr marL="257175" indent="-257175" algn="just" defTabSz="685800">
              <a:spcBef>
                <a:spcPts val="225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fr-FR" sz="135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Le programme SUN-ES se place </a:t>
            </a:r>
            <a:r>
              <a:rPr lang="fr-FR" sz="1350" b="1" dirty="0">
                <a:solidFill>
                  <a:schemeClr val="accent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dans la continuité du programme HOPEN</a:t>
            </a:r>
            <a:r>
              <a:rPr lang="fr-FR" sz="135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. L’attribution par le passé de financements Hôpital numérique ou HOP’EN ne constitue pas de critères d’exclusion au programme SUN-ES pour les établissements ayant bénéficié de ces précédents programmes. </a:t>
            </a:r>
          </a:p>
          <a:p>
            <a:pPr marL="257175" indent="-257175" algn="just" defTabSz="685800">
              <a:spcBef>
                <a:spcPts val="225"/>
              </a:spcBef>
              <a:buClr>
                <a:schemeClr val="accent1"/>
              </a:buClr>
              <a:buFont typeface="+mj-lt"/>
              <a:buAutoNum type="arabicPeriod"/>
              <a:defRPr/>
            </a:pPr>
            <a:endParaRPr lang="fr-FR" sz="135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 defTabSz="685800">
              <a:spcBef>
                <a:spcPts val="225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fr-FR" sz="135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Le programme SUN-ES s’inscrit dans les grands principes du volet numérique du Ségur et particulièrement celui </a:t>
            </a:r>
            <a:r>
              <a:rPr lang="fr-FR" sz="1350" b="1" dirty="0">
                <a:solidFill>
                  <a:schemeClr val="accent1"/>
                </a:solidFill>
                <a:latin typeface="Arial"/>
                <a:cs typeface="Times New Roman" panose="02020603050405020304" pitchFamily="18" charset="0"/>
              </a:rPr>
              <a:t>d’une vision centrée sur les usages et d’une dimension inclusive pour l’ensemble des établissements sanitaires</a:t>
            </a:r>
          </a:p>
          <a:p>
            <a:pPr marL="257175" indent="-257175" algn="just" defTabSz="685800">
              <a:spcBef>
                <a:spcPts val="225"/>
              </a:spcBef>
              <a:buClr>
                <a:schemeClr val="accent1"/>
              </a:buClr>
              <a:buFont typeface="+mj-lt"/>
              <a:buAutoNum type="arabicPeriod"/>
              <a:defRPr/>
            </a:pPr>
            <a:endParaRPr lang="fr-FR" sz="1350" dirty="0">
              <a:solidFill>
                <a:srgbClr val="333333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 defTabSz="685800">
              <a:spcBef>
                <a:spcPts val="225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fr-FR" sz="135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Au niveau régional ce programme est opéré par </a:t>
            </a:r>
            <a:r>
              <a:rPr lang="fr-FR" sz="1350" b="1" dirty="0">
                <a:solidFill>
                  <a:schemeClr val="accent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les ARS </a:t>
            </a:r>
            <a:r>
              <a:rPr lang="fr-FR" sz="135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et piloté nationalement par </a:t>
            </a:r>
            <a:r>
              <a:rPr lang="fr-FR" sz="1350" b="1" dirty="0">
                <a:solidFill>
                  <a:schemeClr val="accent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la DGOS et la DNS.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093296"/>
            <a:ext cx="1678725" cy="57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0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3729" y="218195"/>
            <a:ext cx="7273004" cy="384721"/>
          </a:xfrm>
        </p:spPr>
        <p:txBody>
          <a:bodyPr anchor="t"/>
          <a:lstStyle/>
          <a:p>
            <a:r>
              <a:rPr lang="fr-FR" sz="2400" b="1" dirty="0">
                <a:solidFill>
                  <a:srgbClr val="92D050"/>
                </a:solidFill>
              </a:rPr>
              <a:t>Enveloppe disponible à l’échelle de la région Bourgogne Franche Comté</a:t>
            </a:r>
            <a:endParaRPr lang="fr-FR" sz="2400" b="1" dirty="0">
              <a:solidFill>
                <a:srgbClr val="92D050"/>
              </a:solidFill>
            </a:endParaRP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C8E76A40-59C9-4B65-B7DC-5BB6BEBDF69C}"/>
              </a:ext>
            </a:extLst>
          </p:cNvPr>
          <p:cNvSpPr/>
          <p:nvPr/>
        </p:nvSpPr>
        <p:spPr>
          <a:xfrm>
            <a:off x="1126191" y="1884120"/>
            <a:ext cx="3233537" cy="268157"/>
          </a:xfrm>
          <a:prstGeom prst="roundRect">
            <a:avLst>
              <a:gd name="adj" fmla="val 560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  <a:defRPr/>
            </a:pPr>
            <a:r>
              <a:rPr lang="fr-FR" sz="1200" dirty="0">
                <a:solidFill>
                  <a:srgbClr val="23277E"/>
                </a:solidFill>
                <a:latin typeface="Arial"/>
              </a:rPr>
              <a:t>Volet 1 – Alimentation du </a:t>
            </a:r>
            <a:r>
              <a:rPr lang="fr-FR" sz="1200" dirty="0">
                <a:solidFill>
                  <a:srgbClr val="23277E"/>
                </a:solidFill>
                <a:latin typeface="Arial"/>
              </a:rPr>
              <a:t>DMP  6,37 M€</a:t>
            </a:r>
            <a:endParaRPr lang="fr-FR" sz="1200" dirty="0">
              <a:solidFill>
                <a:srgbClr val="23277E"/>
              </a:solidFill>
              <a:latin typeface="Arial"/>
            </a:endParaRPr>
          </a:p>
        </p:txBody>
      </p:sp>
      <p:sp>
        <p:nvSpPr>
          <p:cNvPr id="108" name="Arrow: Right 107">
            <a:extLst>
              <a:ext uri="{FF2B5EF4-FFF2-40B4-BE49-F238E27FC236}">
                <a16:creationId xmlns:a16="http://schemas.microsoft.com/office/drawing/2014/main" id="{98D40637-C78A-4696-AF9F-36DDC11F7A27}"/>
              </a:ext>
            </a:extLst>
          </p:cNvPr>
          <p:cNvSpPr/>
          <p:nvPr/>
        </p:nvSpPr>
        <p:spPr>
          <a:xfrm>
            <a:off x="416053" y="1911983"/>
            <a:ext cx="545261" cy="187044"/>
          </a:xfrm>
          <a:prstGeom prst="rightArrow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  <a:defRPr/>
            </a:pPr>
            <a:endParaRPr lang="fr-FR" sz="120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Arrow: Right 108">
            <a:extLst>
              <a:ext uri="{FF2B5EF4-FFF2-40B4-BE49-F238E27FC236}">
                <a16:creationId xmlns:a16="http://schemas.microsoft.com/office/drawing/2014/main" id="{3D997778-60C7-4CB2-A195-5E4ED6CB64C5}"/>
              </a:ext>
            </a:extLst>
          </p:cNvPr>
          <p:cNvSpPr/>
          <p:nvPr/>
        </p:nvSpPr>
        <p:spPr>
          <a:xfrm>
            <a:off x="4630826" y="1960441"/>
            <a:ext cx="334678" cy="18212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  <a:defRPr/>
            </a:pPr>
            <a:endParaRPr lang="fr-FR" sz="120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433409FC-530E-486F-AC31-103B2C44BC30}"/>
              </a:ext>
            </a:extLst>
          </p:cNvPr>
          <p:cNvSpPr/>
          <p:nvPr/>
        </p:nvSpPr>
        <p:spPr>
          <a:xfrm>
            <a:off x="3349001" y="4816152"/>
            <a:ext cx="1449164" cy="23308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anchor="ctr">
            <a:noAutofit/>
          </a:bodyPr>
          <a:lstStyle/>
          <a:p>
            <a:pPr algn="ctr" defTabSz="685800">
              <a:spcAft>
                <a:spcPts val="225"/>
              </a:spcAft>
              <a:buClr>
                <a:srgbClr val="836DA8"/>
              </a:buClr>
              <a:buSzPts val="1400"/>
              <a:defRPr/>
            </a:pPr>
            <a:endParaRPr lang="fr-FR" sz="1200" b="1" dirty="0">
              <a:solidFill>
                <a:srgbClr val="B51621"/>
              </a:solidFill>
              <a:latin typeface="Arial"/>
              <a:ea typeface="Calibri"/>
              <a:cs typeface="Arial Black" panose="020B0604020202020204" pitchFamily="34" charset="0"/>
              <a:sym typeface="Calibri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7881932-A95B-42C2-9569-D4EBE7FD7D98}"/>
              </a:ext>
            </a:extLst>
          </p:cNvPr>
          <p:cNvSpPr/>
          <p:nvPr/>
        </p:nvSpPr>
        <p:spPr>
          <a:xfrm>
            <a:off x="5086407" y="1848160"/>
            <a:ext cx="3094207" cy="314692"/>
          </a:xfrm>
          <a:prstGeom prst="roundRect">
            <a:avLst>
              <a:gd name="adj" fmla="val 5609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  <a:defRPr/>
            </a:pPr>
            <a:r>
              <a:rPr lang="fr-FR" sz="1200" dirty="0">
                <a:solidFill>
                  <a:srgbClr val="23277E"/>
                </a:solidFill>
                <a:latin typeface="Arial"/>
              </a:rPr>
              <a:t>Domaine « Documents de sortie </a:t>
            </a:r>
            <a:r>
              <a:rPr lang="fr-FR" sz="1200" dirty="0">
                <a:solidFill>
                  <a:srgbClr val="23277E"/>
                </a:solidFill>
                <a:latin typeface="Arial"/>
              </a:rPr>
              <a:t>» 4,96 M€</a:t>
            </a:r>
            <a:endParaRPr lang="fr-FR" sz="1200" dirty="0">
              <a:solidFill>
                <a:srgbClr val="23277E"/>
              </a:solidFill>
              <a:latin typeface="Arial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7065271-EC56-457F-A128-87438F43FBDC}"/>
              </a:ext>
            </a:extLst>
          </p:cNvPr>
          <p:cNvSpPr/>
          <p:nvPr/>
        </p:nvSpPr>
        <p:spPr>
          <a:xfrm>
            <a:off x="5086408" y="2283340"/>
            <a:ext cx="2502809" cy="298908"/>
          </a:xfrm>
          <a:prstGeom prst="roundRect">
            <a:avLst>
              <a:gd name="adj" fmla="val 5609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  <a:defRPr/>
            </a:pPr>
            <a:r>
              <a:rPr lang="fr-FR" sz="1200" dirty="0">
                <a:solidFill>
                  <a:srgbClr val="006AB2"/>
                </a:solidFill>
                <a:latin typeface="Arial"/>
              </a:rPr>
              <a:t>Domaine « Biologie </a:t>
            </a:r>
            <a:r>
              <a:rPr lang="fr-FR" sz="1200" dirty="0">
                <a:solidFill>
                  <a:srgbClr val="006AB2"/>
                </a:solidFill>
                <a:latin typeface="Arial"/>
              </a:rPr>
              <a:t>» 0,44 M€</a:t>
            </a:r>
            <a:endParaRPr lang="fr-FR" sz="1200" dirty="0">
              <a:solidFill>
                <a:srgbClr val="006AB2"/>
              </a:solidFill>
              <a:latin typeface="Arial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50A4298-E463-42F3-AAEB-1807F52E80B8}"/>
              </a:ext>
            </a:extLst>
          </p:cNvPr>
          <p:cNvSpPr/>
          <p:nvPr/>
        </p:nvSpPr>
        <p:spPr>
          <a:xfrm>
            <a:off x="5091809" y="2695839"/>
            <a:ext cx="2497408" cy="256580"/>
          </a:xfrm>
          <a:prstGeom prst="roundRect">
            <a:avLst>
              <a:gd name="adj" fmla="val 5609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  <a:defRPr/>
            </a:pPr>
            <a:r>
              <a:rPr lang="fr-FR" sz="1200" dirty="0">
                <a:solidFill>
                  <a:srgbClr val="006AB2"/>
                </a:solidFill>
                <a:latin typeface="Arial"/>
              </a:rPr>
              <a:t>Domaine « Imagerie </a:t>
            </a:r>
            <a:r>
              <a:rPr lang="fr-FR" sz="1200" dirty="0">
                <a:solidFill>
                  <a:srgbClr val="006AB2"/>
                </a:solidFill>
                <a:latin typeface="Arial"/>
              </a:rPr>
              <a:t>» 0,97 M€</a:t>
            </a:r>
            <a:endParaRPr lang="fr-FR" sz="1200" dirty="0">
              <a:solidFill>
                <a:srgbClr val="006AB2"/>
              </a:solidFill>
              <a:latin typeface="Arial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7E25BFA-C420-49FF-8CC0-82674FA33541}"/>
              </a:ext>
            </a:extLst>
          </p:cNvPr>
          <p:cNvSpPr/>
          <p:nvPr/>
        </p:nvSpPr>
        <p:spPr>
          <a:xfrm>
            <a:off x="7729502" y="2480969"/>
            <a:ext cx="789100" cy="230832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225"/>
              </a:spcAft>
              <a:buClr>
                <a:srgbClr val="836DA8"/>
              </a:buClr>
              <a:buSzPts val="1400"/>
              <a:defRPr/>
            </a:pPr>
            <a:r>
              <a:rPr lang="fr-FR" sz="900" b="1" dirty="0">
                <a:solidFill>
                  <a:srgbClr val="006AB2"/>
                </a:solidFill>
                <a:latin typeface="Arial"/>
                <a:ea typeface="Calibri"/>
                <a:cs typeface="Arial Black" panose="020B0604020202020204" pitchFamily="34" charset="0"/>
                <a:sym typeface="Calibri"/>
              </a:rPr>
              <a:t>1,41 M</a:t>
            </a:r>
            <a:r>
              <a:rPr lang="fr-FR" sz="900" b="1" dirty="0">
                <a:solidFill>
                  <a:srgbClr val="006AB2"/>
                </a:solidFill>
                <a:latin typeface="Arial"/>
                <a:ea typeface="Calibri"/>
                <a:cs typeface="Arial Black" panose="020B0604020202020204" pitchFamily="34" charset="0"/>
                <a:sym typeface="Calibri"/>
              </a:rPr>
              <a:t>€</a:t>
            </a:r>
          </a:p>
        </p:txBody>
      </p:sp>
      <p:sp>
        <p:nvSpPr>
          <p:cNvPr id="38" name="Right Brace 37">
            <a:extLst>
              <a:ext uri="{FF2B5EF4-FFF2-40B4-BE49-F238E27FC236}">
                <a16:creationId xmlns:a16="http://schemas.microsoft.com/office/drawing/2014/main" id="{50CADB33-E69E-4DC6-A20E-DC4A78CA8DB5}"/>
              </a:ext>
            </a:extLst>
          </p:cNvPr>
          <p:cNvSpPr/>
          <p:nvPr/>
        </p:nvSpPr>
        <p:spPr>
          <a:xfrm>
            <a:off x="7715522" y="2257153"/>
            <a:ext cx="105864" cy="695267"/>
          </a:xfrm>
          <a:prstGeom prst="rightBrace">
            <a:avLst/>
          </a:prstGeom>
          <a:ln w="12700" cap="flat">
            <a:solidFill>
              <a:schemeClr val="accent3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Arrow: Right 108">
            <a:extLst>
              <a:ext uri="{FF2B5EF4-FFF2-40B4-BE49-F238E27FC236}">
                <a16:creationId xmlns:a16="http://schemas.microsoft.com/office/drawing/2014/main" id="{3D997778-60C7-4CB2-A195-5E4ED6CB64C5}"/>
              </a:ext>
            </a:extLst>
          </p:cNvPr>
          <p:cNvSpPr/>
          <p:nvPr/>
        </p:nvSpPr>
        <p:spPr>
          <a:xfrm>
            <a:off x="4630826" y="2787624"/>
            <a:ext cx="334678" cy="18212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  <a:defRPr/>
            </a:pPr>
            <a:endParaRPr lang="fr-FR" sz="120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Arrow: Right 108">
            <a:extLst>
              <a:ext uri="{FF2B5EF4-FFF2-40B4-BE49-F238E27FC236}">
                <a16:creationId xmlns:a16="http://schemas.microsoft.com/office/drawing/2014/main" id="{3D997778-60C7-4CB2-A195-5E4ED6CB64C5}"/>
              </a:ext>
            </a:extLst>
          </p:cNvPr>
          <p:cNvSpPr/>
          <p:nvPr/>
        </p:nvSpPr>
        <p:spPr>
          <a:xfrm>
            <a:off x="4630826" y="2400120"/>
            <a:ext cx="334678" cy="18212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  <a:defRPr/>
            </a:pPr>
            <a:endParaRPr lang="fr-FR" sz="120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9F8E99F-614C-4863-A001-92E1AC2DFF3B}"/>
              </a:ext>
            </a:extLst>
          </p:cNvPr>
          <p:cNvSpPr/>
          <p:nvPr/>
        </p:nvSpPr>
        <p:spPr>
          <a:xfrm>
            <a:off x="1006825" y="3278921"/>
            <a:ext cx="7583672" cy="614030"/>
          </a:xfrm>
          <a:prstGeom prst="rect">
            <a:avLst/>
          </a:prstGeom>
          <a:noFill/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225"/>
              </a:spcBef>
              <a:spcAft>
                <a:spcPts val="225"/>
              </a:spcAft>
            </a:pPr>
            <a:r>
              <a:rPr lang="fr-FR" sz="1200" dirty="0">
                <a:solidFill>
                  <a:schemeClr val="tx1"/>
                </a:solidFill>
              </a:rPr>
              <a:t>Les informations concernant le programme SUN-ES sont disponibles sur une page dédiée du site de la DGOS : </a:t>
            </a:r>
            <a:r>
              <a:rPr lang="fr-FR" sz="1200" u="sng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https://solidarites-sante.gouv.fr/systeme-de-sante-et-medico-social/segur-de-la-sante/sun-es</a:t>
            </a:r>
            <a:endParaRPr lang="fr-FR" sz="1200" b="1" dirty="0">
              <a:solidFill>
                <a:schemeClr val="tx1"/>
              </a:solidFill>
            </a:endParaRPr>
          </a:p>
        </p:txBody>
      </p:sp>
      <p:pic>
        <p:nvPicPr>
          <p:cNvPr id="23" name="Graphic 9" descr="Books with solid fill">
            <a:extLst>
              <a:ext uri="{FF2B5EF4-FFF2-40B4-BE49-F238E27FC236}">
                <a16:creationId xmlns:a16="http://schemas.microsoft.com/office/drawing/2014/main" id="{1E7FD436-EF91-4C61-9960-6E2FCB017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16053" y="3384581"/>
            <a:ext cx="402708" cy="40270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47007" y="4514850"/>
            <a:ext cx="685800" cy="68580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>
              <a:spcBef>
                <a:spcPts val="225"/>
              </a:spcBef>
              <a:spcAft>
                <a:spcPts val="225"/>
              </a:spcAft>
            </a:pPr>
            <a:endParaRPr lang="fr-FR" sz="1200" dirty="0"/>
          </a:p>
        </p:txBody>
      </p:sp>
      <p:sp>
        <p:nvSpPr>
          <p:cNvPr id="4" name="Rectangle 3"/>
          <p:cNvSpPr/>
          <p:nvPr/>
        </p:nvSpPr>
        <p:spPr>
          <a:xfrm>
            <a:off x="1006825" y="4477543"/>
            <a:ext cx="78540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50" dirty="0"/>
              <a:t>Le montant du forfait est calculé sur la base de l’activité combinée de chaque établissement issue des données (</a:t>
            </a:r>
            <a:r>
              <a:rPr lang="fr-FR" sz="1350" dirty="0"/>
              <a:t>SAE) 2019 et </a:t>
            </a:r>
            <a:r>
              <a:rPr lang="fr-FR" sz="1350" dirty="0"/>
              <a:t>(</a:t>
            </a:r>
            <a:r>
              <a:rPr lang="fr-FR" sz="1350" dirty="0"/>
              <a:t>PMSI) </a:t>
            </a:r>
            <a:r>
              <a:rPr lang="fr-FR" sz="1350" dirty="0"/>
              <a:t>2019 en fonction du domaine demandé</a:t>
            </a:r>
          </a:p>
          <a:p>
            <a:endParaRPr lang="fr-FR" sz="1350" dirty="0"/>
          </a:p>
          <a:p>
            <a:r>
              <a:rPr lang="fr-FR" sz="1350" dirty="0"/>
              <a:t>Nota : un outil </a:t>
            </a:r>
            <a:r>
              <a:rPr lang="fr-FR" sz="1350" dirty="0" err="1"/>
              <a:t>excel</a:t>
            </a:r>
            <a:r>
              <a:rPr lang="fr-FR" sz="1350" dirty="0"/>
              <a:t> est disponible pour simuler le montant du forfait </a:t>
            </a:r>
            <a:endParaRPr lang="fr-FR" sz="1350" dirty="0"/>
          </a:p>
        </p:txBody>
      </p:sp>
      <p:sp>
        <p:nvSpPr>
          <p:cNvPr id="26" name="Arrow: Right 107">
            <a:extLst>
              <a:ext uri="{FF2B5EF4-FFF2-40B4-BE49-F238E27FC236}">
                <a16:creationId xmlns:a16="http://schemas.microsoft.com/office/drawing/2014/main" id="{98D40637-C78A-4696-AF9F-36DDC11F7A27}"/>
              </a:ext>
            </a:extLst>
          </p:cNvPr>
          <p:cNvSpPr/>
          <p:nvPr/>
        </p:nvSpPr>
        <p:spPr>
          <a:xfrm>
            <a:off x="344776" y="4527464"/>
            <a:ext cx="545261" cy="187044"/>
          </a:xfrm>
          <a:prstGeom prst="rightArrow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  <a:defRPr/>
            </a:pPr>
            <a:endParaRPr lang="fr-FR" sz="1200" err="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504" y="6093296"/>
            <a:ext cx="1678725" cy="57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C05DB-A19F-4D42-9F41-3D520CA48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12" y="404664"/>
            <a:ext cx="8541612" cy="288541"/>
          </a:xfrm>
        </p:spPr>
        <p:txBody>
          <a:bodyPr/>
          <a:lstStyle/>
          <a:p>
            <a:r>
              <a:rPr lang="fr-FR" sz="2000" b="1" dirty="0">
                <a:solidFill>
                  <a:srgbClr val="92D050"/>
                </a:solidFill>
              </a:rPr>
              <a:t>Six prérequis comme critère d’entrée pour se porter </a:t>
            </a:r>
            <a:r>
              <a:rPr lang="fr-FR" sz="2000" b="1" dirty="0" smtClean="0">
                <a:solidFill>
                  <a:srgbClr val="92D050"/>
                </a:solidFill>
              </a:rPr>
              <a:t>candidat</a:t>
            </a:r>
            <a:endParaRPr lang="fr-FR" sz="2000" b="1" dirty="0">
              <a:solidFill>
                <a:srgbClr val="92D05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39FE51-7326-49C4-AB13-101E06435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570" y="1340768"/>
            <a:ext cx="7273004" cy="276999"/>
          </a:xfrm>
        </p:spPr>
        <p:txBody>
          <a:bodyPr/>
          <a:lstStyle/>
          <a:p>
            <a:r>
              <a:rPr lang="fr-FR" dirty="0"/>
              <a:t>Volet 1 – Tout domaine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6E7269-C94A-4BB7-972D-2032E4B2F907}"/>
              </a:ext>
            </a:extLst>
          </p:cNvPr>
          <p:cNvSpPr/>
          <p:nvPr/>
        </p:nvSpPr>
        <p:spPr>
          <a:xfrm>
            <a:off x="393312" y="1772816"/>
            <a:ext cx="8315325" cy="3827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lnSpc>
                <a:spcPct val="107000"/>
              </a:lnSpc>
              <a:spcAft>
                <a:spcPts val="600"/>
              </a:spcAft>
              <a:defRPr/>
            </a:pPr>
            <a:r>
              <a:rPr lang="fr-FR" sz="12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La plupart des prérequis sont repris du programme HOP’EN. Tous les prérequis doivent être atteints par l’établissement pour se porter candidat : </a:t>
            </a:r>
          </a:p>
          <a:p>
            <a:pPr marL="214313" indent="-214313" algn="just" defTabSz="685800">
              <a:spcBef>
                <a:spcPts val="225"/>
              </a:spcBef>
              <a:buFont typeface="Arial" panose="020B0604020202020204" pitchFamily="34" charset="0"/>
              <a:buChar char="•"/>
              <a:defRPr/>
            </a:pPr>
            <a:r>
              <a:rPr lang="fr-FR" sz="1350" b="1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2 prérequis d’</a:t>
            </a:r>
            <a:r>
              <a:rPr lang="fr-FR" sz="1350" b="1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identitovigilance</a:t>
            </a:r>
            <a:r>
              <a:rPr lang="fr-FR" sz="1350" b="1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</a:p>
          <a:p>
            <a:pPr marL="557213" lvl="1" indent="-214313" algn="just" defTabSz="685800">
              <a:spcBef>
                <a:spcPts val="225"/>
              </a:spcBef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une cellule d’</a:t>
            </a:r>
            <a:r>
              <a:rPr lang="fr-FR" sz="120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identitovigilance</a:t>
            </a:r>
            <a:r>
              <a:rPr lang="fr-FR" sz="12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opérationnelle </a:t>
            </a:r>
            <a:r>
              <a:rPr lang="fr-FR" sz="12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(idem HOPEN P1.2)</a:t>
            </a:r>
            <a:endParaRPr lang="fr-FR" sz="1200" b="1" u="sng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7213" lvl="1" indent="-214313" algn="just" defTabSz="685800">
              <a:spcBef>
                <a:spcPts val="225"/>
              </a:spcBef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l’appropriation du référentiel national d’</a:t>
            </a:r>
            <a:r>
              <a:rPr lang="fr-FR" sz="120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identitovigilance</a:t>
            </a:r>
            <a:r>
              <a:rPr lang="fr-FR" sz="12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RNIV 1 et RNIV </a:t>
            </a:r>
            <a:r>
              <a:rPr lang="fr-FR" sz="12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2  (nouvel indicateur Ségur)</a:t>
            </a:r>
          </a:p>
          <a:p>
            <a:pPr marL="557213" lvl="1" indent="-214313" algn="just" defTabSz="685800">
              <a:spcBef>
                <a:spcPts val="225"/>
              </a:spcBef>
              <a:buFont typeface="Arial" panose="020B0604020202020204" pitchFamily="34" charset="0"/>
              <a:buChar char="•"/>
              <a:defRPr/>
            </a:pPr>
            <a:endParaRPr lang="fr-FR" sz="120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313" indent="-214313" algn="just" defTabSz="685800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fr-FR" sz="1350" b="1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2 prérequis de </a:t>
            </a:r>
            <a:r>
              <a:rPr lang="fr-FR" sz="1350" b="1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sécurité </a:t>
            </a:r>
            <a:r>
              <a:rPr lang="fr-FR" sz="1350" b="1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557213" lvl="1" indent="-214313" algn="just" defTabSz="685800">
              <a:spcBef>
                <a:spcPts val="225"/>
              </a:spcBef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présence d’une politique de sécurité comprenant la sensibilisation des PS et d’un plan d’action SSI réalisé ainsi que l’existence d’un responsable sécurité </a:t>
            </a:r>
            <a:r>
              <a:rPr lang="fr-FR" sz="12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(idem HOPEN P2.4)</a:t>
            </a:r>
            <a:endParaRPr lang="fr-FR" sz="120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7213" lvl="1" indent="-214313" algn="just" defTabSz="685800">
              <a:spcBef>
                <a:spcPts val="225"/>
              </a:spcBef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réalisation d’un audit externe de </a:t>
            </a:r>
            <a:r>
              <a:rPr lang="fr-FR" sz="120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cybersurveillance</a:t>
            </a:r>
            <a:r>
              <a:rPr lang="fr-FR" sz="12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 au sein de l’établissement </a:t>
            </a:r>
            <a:r>
              <a:rPr lang="fr-FR" sz="12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(idem P.5 avec audit fait)</a:t>
            </a:r>
            <a:endParaRPr lang="fr-FR" sz="120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113" lvl="2" indent="-214313" algn="just" defTabSz="685800">
              <a:spcBef>
                <a:spcPts val="225"/>
              </a:spcBef>
              <a:buFont typeface="Arial" panose="020B0604020202020204" pitchFamily="34" charset="0"/>
              <a:buChar char="•"/>
              <a:defRPr/>
            </a:pPr>
            <a:r>
              <a:rPr lang="fr-FR" sz="1200" i="1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NB : </a:t>
            </a:r>
            <a:r>
              <a:rPr lang="fr-FR" sz="1200" i="1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Tolérance pour </a:t>
            </a:r>
            <a:r>
              <a:rPr lang="fr-FR" sz="1200" i="1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la 1</a:t>
            </a:r>
            <a:r>
              <a:rPr lang="fr-FR" sz="1200" i="1" baseline="300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re</a:t>
            </a:r>
            <a:r>
              <a:rPr lang="fr-FR" sz="1200" i="1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fenêtre de </a:t>
            </a:r>
            <a:r>
              <a:rPr lang="fr-FR" sz="1200" i="1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financement.</a:t>
            </a:r>
          </a:p>
          <a:p>
            <a:pPr marL="900113" lvl="2" indent="-214313" algn="just" defTabSz="685800">
              <a:spcBef>
                <a:spcPts val="225"/>
              </a:spcBef>
              <a:buFont typeface="Arial" panose="020B0604020202020204" pitchFamily="34" charset="0"/>
              <a:buChar char="•"/>
              <a:defRPr/>
            </a:pPr>
            <a:endParaRPr lang="fr-FR" sz="1200" i="1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313" indent="-214313" algn="just" defTabSz="685800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fr-FR" sz="1350" b="1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2 prérequis </a:t>
            </a:r>
            <a:r>
              <a:rPr lang="fr-FR" sz="1350" b="1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relevant</a:t>
            </a:r>
            <a:r>
              <a:rPr lang="fr-FR" sz="1350" b="1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de l’échange et du partage d’informations :</a:t>
            </a:r>
          </a:p>
          <a:p>
            <a:pPr marL="557213" lvl="1" indent="-214313" algn="just">
              <a:spcBef>
                <a:spcPts val="225"/>
              </a:spcBef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La capacité du SIH à alimenter le DMP </a:t>
            </a:r>
            <a:r>
              <a:rPr lang="fr-FR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(idem HOPEN </a:t>
            </a:r>
            <a:r>
              <a:rPr lang="fr-FR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P4.1)</a:t>
            </a:r>
            <a:endParaRPr lang="fr-FR" sz="120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7213" lvl="1" indent="-214313" algn="just">
              <a:spcBef>
                <a:spcPts val="225"/>
              </a:spcBef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L’existence d’une messagerie opérationnelle intégrée à l’espace de confiance MS Santé </a:t>
            </a:r>
            <a:r>
              <a:rPr lang="fr-FR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(idem HOPEN </a:t>
            </a:r>
            <a:r>
              <a:rPr lang="fr-FR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P4.3)</a:t>
            </a:r>
            <a:endParaRPr lang="fr-FR" sz="1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7213" lvl="1" indent="-214313" algn="just" defTabSz="685800">
              <a:spcBef>
                <a:spcPts val="225"/>
              </a:spcBef>
              <a:buFont typeface="Arial" panose="020B0604020202020204" pitchFamily="34" charset="0"/>
              <a:buChar char="•"/>
              <a:defRPr/>
            </a:pPr>
            <a:endParaRPr lang="fr-FR" sz="120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07000"/>
              </a:lnSpc>
              <a:spcAft>
                <a:spcPts val="600"/>
              </a:spcAft>
              <a:defRPr/>
            </a:pPr>
            <a:endParaRPr lang="fr-FR" sz="120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94018E-7986-4E90-9090-6EE089E9A8A0}"/>
              </a:ext>
            </a:extLst>
          </p:cNvPr>
          <p:cNvSpPr/>
          <p:nvPr/>
        </p:nvSpPr>
        <p:spPr>
          <a:xfrm>
            <a:off x="107504" y="5543100"/>
            <a:ext cx="9144000" cy="4236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  <a:defRPr/>
            </a:pPr>
            <a:r>
              <a:rPr lang="fr-FR" sz="1350" b="1" dirty="0">
                <a:solidFill>
                  <a:srgbClr val="000000"/>
                </a:solidFill>
                <a:latin typeface="Arial"/>
              </a:rPr>
              <a:t>Le dossier de candidature est validé lorsque le dossier est complet et que les </a:t>
            </a:r>
            <a:r>
              <a:rPr lang="fr-FR" sz="1350" b="1" dirty="0">
                <a:solidFill>
                  <a:srgbClr val="000000"/>
                </a:solidFill>
                <a:latin typeface="Arial"/>
              </a:rPr>
              <a:t>6 prérequis </a:t>
            </a:r>
            <a:r>
              <a:rPr lang="fr-FR" sz="1350" b="1" dirty="0">
                <a:solidFill>
                  <a:srgbClr val="000000"/>
                </a:solidFill>
                <a:latin typeface="Arial"/>
              </a:rPr>
              <a:t>sont atteints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093296"/>
            <a:ext cx="1678725" cy="57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9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14" y="1452399"/>
            <a:ext cx="8062588" cy="422994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68C05DB-A19F-4D42-9F41-3D520CA48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76672"/>
            <a:ext cx="7273004" cy="288541"/>
          </a:xfrm>
        </p:spPr>
        <p:txBody>
          <a:bodyPr/>
          <a:lstStyle/>
          <a:p>
            <a:r>
              <a:rPr lang="fr-FR" sz="2400" b="1" dirty="0" smtClean="0">
                <a:solidFill>
                  <a:srgbClr val="92D050"/>
                </a:solidFill>
              </a:rPr>
              <a:t>Le détail des  prérequis</a:t>
            </a:r>
            <a:endParaRPr lang="fr-FR" sz="2400" b="1" dirty="0">
              <a:solidFill>
                <a:srgbClr val="92D05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093296"/>
            <a:ext cx="1678725" cy="57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37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72" y="1836528"/>
            <a:ext cx="8511485" cy="334779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68C05DB-A19F-4D42-9F41-3D520CA48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76672"/>
            <a:ext cx="7273004" cy="288541"/>
          </a:xfrm>
        </p:spPr>
        <p:txBody>
          <a:bodyPr/>
          <a:lstStyle/>
          <a:p>
            <a:r>
              <a:rPr lang="fr-FR" sz="2400" b="1" dirty="0" smtClean="0">
                <a:solidFill>
                  <a:srgbClr val="92D050"/>
                </a:solidFill>
              </a:rPr>
              <a:t>Le détail des  prérequis</a:t>
            </a:r>
            <a:endParaRPr lang="fr-FR" sz="2400" b="1" dirty="0">
              <a:solidFill>
                <a:srgbClr val="92D05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093296"/>
            <a:ext cx="1678725" cy="57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19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 smtClean="0">
                <a:solidFill>
                  <a:srgbClr val="92D050"/>
                </a:solidFill>
              </a:rPr>
              <a:t>Les domaines d’usage</a:t>
            </a:r>
            <a:endParaRPr lang="fr-FR" sz="2400" b="1" dirty="0">
              <a:solidFill>
                <a:srgbClr val="92D05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996952"/>
            <a:ext cx="6498773" cy="320271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31462" y="1779815"/>
            <a:ext cx="8360229" cy="71029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>
              <a:spcBef>
                <a:spcPts val="225"/>
              </a:spcBef>
              <a:spcAft>
                <a:spcPts val="225"/>
              </a:spcAft>
            </a:pPr>
            <a:r>
              <a:rPr lang="fr-FR" sz="1200" dirty="0"/>
              <a:t>Domaine 1 : documents de sortie   	SU1 – SU2 – SU3 (bonus 10%)</a:t>
            </a:r>
          </a:p>
          <a:p>
            <a:pPr>
              <a:spcBef>
                <a:spcPts val="225"/>
              </a:spcBef>
              <a:spcAft>
                <a:spcPts val="225"/>
              </a:spcAft>
            </a:pPr>
            <a:r>
              <a:rPr lang="fr-FR" sz="1200" dirty="0"/>
              <a:t>Domaine 2 : domaine </a:t>
            </a:r>
            <a:r>
              <a:rPr lang="fr-FR" sz="1200" dirty="0" smtClean="0"/>
              <a:t>Biologie	SU4  </a:t>
            </a:r>
            <a:r>
              <a:rPr lang="fr-FR" sz="825" dirty="0"/>
              <a:t>(domaine ouvert aux ES disposant d’un laboratoire de biologie médicale en propre (même fines juridique que l’ES)</a:t>
            </a:r>
            <a:r>
              <a:rPr lang="fr-FR" sz="1200" dirty="0"/>
              <a:t> </a:t>
            </a:r>
          </a:p>
          <a:p>
            <a:pPr>
              <a:spcBef>
                <a:spcPts val="225"/>
              </a:spcBef>
              <a:spcAft>
                <a:spcPts val="225"/>
              </a:spcAft>
            </a:pPr>
            <a:r>
              <a:rPr lang="fr-FR" sz="1200" dirty="0"/>
              <a:t>Domaine 3 : domaine Imagerie       	SU5  </a:t>
            </a:r>
            <a:r>
              <a:rPr lang="fr-FR" sz="750" dirty="0"/>
              <a:t>(</a:t>
            </a:r>
            <a:r>
              <a:rPr lang="fr-FR" sz="750" dirty="0"/>
              <a:t>domaine ouvert aux ES disposant d’un plateau techniques d’imagerie en propre (même fines juridique que l’ES) </a:t>
            </a:r>
            <a:endParaRPr lang="fr-FR" sz="750" dirty="0"/>
          </a:p>
        </p:txBody>
      </p:sp>
    </p:spTree>
    <p:extLst>
      <p:ext uri="{BB962C8B-B14F-4D97-AF65-F5344CB8AC3E}">
        <p14:creationId xmlns:p14="http://schemas.microsoft.com/office/powerpoint/2010/main" val="2689770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611" y="-117717"/>
            <a:ext cx="8693869" cy="881016"/>
          </a:xfrm>
        </p:spPr>
        <p:txBody>
          <a:bodyPr/>
          <a:lstStyle/>
          <a:p>
            <a:r>
              <a:rPr lang="fr-FR" sz="2000" b="1" dirty="0">
                <a:solidFill>
                  <a:srgbClr val="92D050"/>
                </a:solidFill>
              </a:rPr>
              <a:t>Des cibles progressives et des forfaits dégressifs au fil des fenêtres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1265" y="1357756"/>
            <a:ext cx="7273004" cy="207749"/>
          </a:xfrm>
        </p:spPr>
        <p:txBody>
          <a:bodyPr/>
          <a:lstStyle/>
          <a:p>
            <a:r>
              <a:rPr lang="fr-FR"/>
              <a:t>Volet 1 – Tout domaine</a:t>
            </a:r>
          </a:p>
        </p:txBody>
      </p:sp>
      <p:sp>
        <p:nvSpPr>
          <p:cNvPr id="77" name="ZoneTexte 4">
            <a:extLst>
              <a:ext uri="{FF2B5EF4-FFF2-40B4-BE49-F238E27FC236}">
                <a16:creationId xmlns:a16="http://schemas.microsoft.com/office/drawing/2014/main" id="{4C964097-A6AE-4920-B077-FFE9ECA6B6FE}"/>
              </a:ext>
            </a:extLst>
          </p:cNvPr>
          <p:cNvSpPr txBox="1"/>
          <p:nvPr/>
        </p:nvSpPr>
        <p:spPr>
          <a:xfrm>
            <a:off x="490730" y="1778916"/>
            <a:ext cx="8183824" cy="550446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defTabSz="685800">
              <a:spcBef>
                <a:spcPts val="225"/>
              </a:spcBef>
              <a:spcAft>
                <a:spcPts val="225"/>
              </a:spcAft>
              <a:defRPr/>
            </a:pPr>
            <a:r>
              <a:rPr lang="fr-FR" sz="1200" dirty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D</a:t>
            </a:r>
            <a:r>
              <a:rPr lang="fr-FR" sz="1200" b="1" dirty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eux</a:t>
            </a:r>
            <a:r>
              <a:rPr lang="fr-FR" sz="1200" dirty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fr-FR" sz="1200" b="1" dirty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principes qui incitent les établissements à </a:t>
            </a:r>
            <a:r>
              <a:rPr lang="fr-FR" sz="1200" b="1" dirty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candidater rapidement </a:t>
            </a:r>
            <a:endParaRPr lang="fr-FR" sz="1200" dirty="0">
              <a:solidFill>
                <a:srgbClr val="000000"/>
              </a:solidFill>
              <a:latin typeface="Arial"/>
              <a:sym typeface="Wingdings" panose="05000000000000000000" pitchFamily="2" charset="2"/>
            </a:endParaRPr>
          </a:p>
          <a:p>
            <a:pPr algn="just" defTabSz="685800">
              <a:spcBef>
                <a:spcPts val="225"/>
              </a:spcBef>
              <a:spcAft>
                <a:spcPts val="225"/>
              </a:spcAft>
              <a:defRPr/>
            </a:pPr>
            <a:r>
              <a:rPr lang="fr-FR" sz="1200" b="1" dirty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1</a:t>
            </a:r>
            <a:r>
              <a:rPr lang="fr-FR" sz="1200" b="1" baseline="30000" dirty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er</a:t>
            </a:r>
            <a:r>
              <a:rPr lang="fr-FR" sz="1200" b="1" dirty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	La </a:t>
            </a:r>
            <a:r>
              <a:rPr lang="fr-FR" sz="1200" b="1" dirty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progressivité des cibles </a:t>
            </a:r>
            <a:r>
              <a:rPr lang="fr-FR" sz="1200" b="1" dirty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d’usage</a:t>
            </a:r>
          </a:p>
          <a:p>
            <a:pPr algn="just" defTabSz="685800">
              <a:spcBef>
                <a:spcPts val="225"/>
              </a:spcBef>
              <a:spcAft>
                <a:spcPts val="225"/>
              </a:spcAft>
              <a:defRPr/>
            </a:pPr>
            <a:endParaRPr lang="fr-FR" sz="1500" b="1" dirty="0">
              <a:solidFill>
                <a:srgbClr val="FF0000"/>
              </a:solidFill>
              <a:latin typeface="Arial"/>
              <a:sym typeface="Wingdings" panose="05000000000000000000" pitchFamily="2" charset="2"/>
            </a:endParaRPr>
          </a:p>
          <a:p>
            <a:pPr algn="just" defTabSz="685800">
              <a:spcBef>
                <a:spcPts val="225"/>
              </a:spcBef>
              <a:spcAft>
                <a:spcPts val="225"/>
              </a:spcAft>
              <a:defRPr/>
            </a:pPr>
            <a:endParaRPr lang="fr-FR" sz="1500" b="1" dirty="0">
              <a:solidFill>
                <a:srgbClr val="FF0000"/>
              </a:solidFill>
              <a:latin typeface="Arial"/>
              <a:sym typeface="Wingdings" panose="05000000000000000000" pitchFamily="2" charset="2"/>
            </a:endParaRPr>
          </a:p>
          <a:p>
            <a:pPr algn="just" defTabSz="685800">
              <a:spcBef>
                <a:spcPts val="225"/>
              </a:spcBef>
              <a:spcAft>
                <a:spcPts val="225"/>
              </a:spcAft>
              <a:defRPr/>
            </a:pPr>
            <a:endParaRPr lang="fr-FR" sz="1500" b="1" dirty="0">
              <a:solidFill>
                <a:srgbClr val="FF0000"/>
              </a:solidFill>
              <a:latin typeface="Arial"/>
              <a:sym typeface="Wingdings" panose="05000000000000000000" pitchFamily="2" charset="2"/>
            </a:endParaRPr>
          </a:p>
          <a:p>
            <a:pPr algn="just" defTabSz="685800">
              <a:spcBef>
                <a:spcPts val="225"/>
              </a:spcBef>
              <a:spcAft>
                <a:spcPts val="225"/>
              </a:spcAft>
              <a:defRPr/>
            </a:pPr>
            <a:endParaRPr lang="fr-FR" sz="1500" b="1" dirty="0">
              <a:solidFill>
                <a:srgbClr val="FF0000"/>
              </a:solidFill>
              <a:latin typeface="Arial"/>
              <a:sym typeface="Wingdings" panose="05000000000000000000" pitchFamily="2" charset="2"/>
            </a:endParaRPr>
          </a:p>
          <a:p>
            <a:pPr algn="just" defTabSz="685800">
              <a:spcBef>
                <a:spcPts val="225"/>
              </a:spcBef>
              <a:spcAft>
                <a:spcPts val="225"/>
              </a:spcAft>
              <a:defRPr/>
            </a:pPr>
            <a:endParaRPr lang="fr-FR" sz="1500" b="1" dirty="0">
              <a:solidFill>
                <a:srgbClr val="FF0000"/>
              </a:solidFill>
              <a:latin typeface="Arial"/>
              <a:sym typeface="Wingdings" panose="05000000000000000000" pitchFamily="2" charset="2"/>
            </a:endParaRPr>
          </a:p>
          <a:p>
            <a:pPr algn="just" defTabSz="685800">
              <a:spcBef>
                <a:spcPts val="225"/>
              </a:spcBef>
              <a:spcAft>
                <a:spcPts val="225"/>
              </a:spcAft>
              <a:defRPr/>
            </a:pPr>
            <a:endParaRPr lang="fr-FR" sz="1500" b="1" dirty="0">
              <a:solidFill>
                <a:srgbClr val="FF0000"/>
              </a:solidFill>
              <a:latin typeface="Arial"/>
              <a:sym typeface="Wingdings" panose="05000000000000000000" pitchFamily="2" charset="2"/>
            </a:endParaRPr>
          </a:p>
          <a:p>
            <a:pPr algn="just" defTabSz="685800">
              <a:spcBef>
                <a:spcPts val="225"/>
              </a:spcBef>
              <a:spcAft>
                <a:spcPts val="225"/>
              </a:spcAft>
              <a:defRPr/>
            </a:pPr>
            <a:endParaRPr lang="fr-FR" sz="1500" b="1" dirty="0">
              <a:solidFill>
                <a:srgbClr val="FF0000"/>
              </a:solidFill>
              <a:latin typeface="Arial"/>
              <a:sym typeface="Wingdings" panose="05000000000000000000" pitchFamily="2" charset="2"/>
            </a:endParaRPr>
          </a:p>
          <a:p>
            <a:pPr algn="just">
              <a:spcBef>
                <a:spcPts val="225"/>
              </a:spcBef>
              <a:spcAft>
                <a:spcPts val="225"/>
              </a:spcAft>
              <a:defRPr/>
            </a:pPr>
            <a:endParaRPr lang="fr-FR" sz="12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just">
              <a:spcBef>
                <a:spcPts val="225"/>
              </a:spcBef>
              <a:spcAft>
                <a:spcPts val="225"/>
              </a:spcAft>
              <a:defRPr/>
            </a:pPr>
            <a:endParaRPr lang="fr-FR" sz="12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just">
              <a:spcBef>
                <a:spcPts val="225"/>
              </a:spcBef>
              <a:spcAft>
                <a:spcPts val="225"/>
              </a:spcAft>
              <a:defRPr/>
            </a:pPr>
            <a:r>
              <a:rPr lang="fr-F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fr-FR" sz="1200" b="1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ème</a:t>
            </a:r>
            <a:r>
              <a:rPr lang="fr-F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 	dégressivité </a:t>
            </a:r>
            <a:r>
              <a:rPr lang="fr-F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des forfaits</a:t>
            </a:r>
            <a:r>
              <a:rPr lang="fr-FR" sz="1200" b="1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</a:p>
          <a:p>
            <a:pPr algn="just" defTabSz="685800">
              <a:spcBef>
                <a:spcPts val="225"/>
              </a:spcBef>
              <a:spcAft>
                <a:spcPts val="225"/>
              </a:spcAft>
              <a:defRPr/>
            </a:pPr>
            <a:endParaRPr lang="fr-FR" sz="1200" dirty="0">
              <a:solidFill>
                <a:srgbClr val="FF0000"/>
              </a:solidFill>
              <a:latin typeface="Arial"/>
              <a:sym typeface="Wingdings" panose="05000000000000000000" pitchFamily="2" charset="2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470647" y="2420564"/>
            <a:ext cx="7832706" cy="2056306"/>
            <a:chOff x="-9453" y="2027813"/>
            <a:chExt cx="11360532" cy="4703404"/>
          </a:xfrm>
        </p:grpSpPr>
        <p:grpSp>
          <p:nvGrpSpPr>
            <p:cNvPr id="36" name="Group 5">
              <a:extLst>
                <a:ext uri="{FF2B5EF4-FFF2-40B4-BE49-F238E27FC236}">
                  <a16:creationId xmlns:a16="http://schemas.microsoft.com/office/drawing/2014/main" id="{C2712029-77B7-4675-8F50-12C0F0871597}"/>
                </a:ext>
              </a:extLst>
            </p:cNvPr>
            <p:cNvGrpSpPr/>
            <p:nvPr/>
          </p:nvGrpSpPr>
          <p:grpSpPr>
            <a:xfrm>
              <a:off x="645661" y="2027813"/>
              <a:ext cx="10660640" cy="4657787"/>
              <a:chOff x="547686" y="1701369"/>
              <a:chExt cx="9520659" cy="3832902"/>
            </a:xfrm>
          </p:grpSpPr>
          <p:grpSp>
            <p:nvGrpSpPr>
              <p:cNvPr id="48" name="Groupe 6">
                <a:extLst>
                  <a:ext uri="{FF2B5EF4-FFF2-40B4-BE49-F238E27FC236}">
                    <a16:creationId xmlns:a16="http://schemas.microsoft.com/office/drawing/2014/main" id="{C502264B-9766-4EE3-BBE0-D02094A09B41}"/>
                  </a:ext>
                </a:extLst>
              </p:cNvPr>
              <p:cNvGrpSpPr/>
              <p:nvPr/>
            </p:nvGrpSpPr>
            <p:grpSpPr>
              <a:xfrm>
                <a:off x="547686" y="1701369"/>
                <a:ext cx="9520659" cy="2502495"/>
                <a:chOff x="267353" y="3675157"/>
                <a:chExt cx="11065776" cy="3110978"/>
              </a:xfrm>
            </p:grpSpPr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087022AF-3F57-4CF0-B935-F5BF37D40C77}"/>
                    </a:ext>
                  </a:extLst>
                </p:cNvPr>
                <p:cNvSpPr/>
                <p:nvPr/>
              </p:nvSpPr>
              <p:spPr>
                <a:xfrm>
                  <a:off x="5778018" y="4275926"/>
                  <a:ext cx="1297547" cy="792000"/>
                </a:xfrm>
                <a:prstGeom prst="rect">
                  <a:avLst/>
                </a:prstGeom>
                <a:ln w="12700">
                  <a:solidFill>
                    <a:schemeClr val="accent1"/>
                  </a:solidFill>
                </a:ln>
              </p:spPr>
              <p:txBody>
                <a:bodyPr wrap="square" lIns="68580" tIns="34290" rIns="68580" bIns="34290" anchor="ctr">
                  <a:noAutofit/>
                </a:bodyPr>
                <a:lstStyle/>
                <a:p>
                  <a:pPr algn="ctr" defTabSz="685800" fontAlgn="ctr">
                    <a:defRPr/>
                  </a:pPr>
                  <a:r>
                    <a:rPr lang="fr-FR" sz="750" b="1" dirty="0">
                      <a:solidFill>
                        <a:srgbClr val="23277E"/>
                      </a:solidFill>
                      <a:latin typeface="Arial"/>
                      <a:cs typeface="Arial"/>
                    </a:rPr>
                    <a:t>49</a:t>
                  </a:r>
                  <a:r>
                    <a:rPr lang="fr-FR" sz="750" b="1" dirty="0">
                      <a:solidFill>
                        <a:srgbClr val="23277E"/>
                      </a:solidFill>
                      <a:latin typeface="Arial"/>
                      <a:cs typeface="Arial"/>
                    </a:rPr>
                    <a:t>%</a:t>
                  </a:r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04482D19-9A18-4589-AE4A-C3DFF8F20408}"/>
                    </a:ext>
                  </a:extLst>
                </p:cNvPr>
                <p:cNvSpPr/>
                <p:nvPr/>
              </p:nvSpPr>
              <p:spPr>
                <a:xfrm>
                  <a:off x="5803795" y="5986816"/>
                  <a:ext cx="1271771" cy="792000"/>
                </a:xfrm>
                <a:prstGeom prst="rect">
                  <a:avLst/>
                </a:prstGeom>
                <a:ln w="12700">
                  <a:solidFill>
                    <a:schemeClr val="accent1"/>
                  </a:solidFill>
                </a:ln>
              </p:spPr>
              <p:txBody>
                <a:bodyPr wrap="square" lIns="68580" tIns="34290" rIns="68580" bIns="34290" anchor="ctr">
                  <a:noAutofit/>
                </a:bodyPr>
                <a:lstStyle/>
                <a:p>
                  <a:pPr algn="ctr" defTabSz="685800" fontAlgn="ctr">
                    <a:defRPr/>
                  </a:pPr>
                  <a:r>
                    <a:rPr lang="fr-FR" sz="750" b="1" dirty="0">
                      <a:solidFill>
                        <a:srgbClr val="23277E"/>
                      </a:solidFill>
                      <a:latin typeface="Arial"/>
                      <a:cs typeface="Arial"/>
                    </a:rPr>
                    <a:t>49</a:t>
                  </a:r>
                  <a:r>
                    <a:rPr lang="fr-FR" sz="750" b="1" dirty="0">
                      <a:solidFill>
                        <a:srgbClr val="23277E"/>
                      </a:solidFill>
                      <a:latin typeface="Arial"/>
                      <a:cs typeface="Arial"/>
                    </a:rPr>
                    <a:t>%</a:t>
                  </a:r>
                  <a:endParaRPr lang="fr-FR" sz="750" b="1" dirty="0">
                    <a:solidFill>
                      <a:srgbClr val="23277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E95F9C6A-90A4-4F39-A695-09F71E3DE29D}"/>
                    </a:ext>
                  </a:extLst>
                </p:cNvPr>
                <p:cNvSpPr/>
                <p:nvPr/>
              </p:nvSpPr>
              <p:spPr>
                <a:xfrm>
                  <a:off x="5778018" y="5131370"/>
                  <a:ext cx="1297547" cy="792000"/>
                </a:xfrm>
                <a:prstGeom prst="rect">
                  <a:avLst/>
                </a:prstGeom>
                <a:ln w="12700">
                  <a:solidFill>
                    <a:schemeClr val="accent1"/>
                  </a:solidFill>
                </a:ln>
              </p:spPr>
              <p:txBody>
                <a:bodyPr wrap="square" lIns="68580" tIns="34290" rIns="68580" bIns="34290" anchor="ctr">
                  <a:noAutofit/>
                </a:bodyPr>
                <a:lstStyle/>
                <a:p>
                  <a:pPr algn="ctr" defTabSz="685800" fontAlgn="ctr">
                    <a:defRPr/>
                  </a:pPr>
                  <a:r>
                    <a:rPr lang="fr-FR" sz="750" b="1" dirty="0">
                      <a:solidFill>
                        <a:srgbClr val="23277E"/>
                      </a:solidFill>
                      <a:latin typeface="Arial"/>
                      <a:cs typeface="Arial"/>
                    </a:rPr>
                    <a:t>40</a:t>
                  </a:r>
                  <a:r>
                    <a:rPr lang="fr-FR" sz="750" b="1" dirty="0">
                      <a:solidFill>
                        <a:srgbClr val="23277E"/>
                      </a:solidFill>
                      <a:latin typeface="Arial"/>
                      <a:cs typeface="Arial"/>
                    </a:rPr>
                    <a:t>%</a:t>
                  </a: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D6F2BC47-9D28-47C9-AFBE-40C49C1217B3}"/>
                    </a:ext>
                  </a:extLst>
                </p:cNvPr>
                <p:cNvSpPr/>
                <p:nvPr/>
              </p:nvSpPr>
              <p:spPr>
                <a:xfrm>
                  <a:off x="5778018" y="3675157"/>
                  <a:ext cx="1297547" cy="53732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2700">
                  <a:noFill/>
                </a:ln>
              </p:spPr>
              <p:txBody>
                <a:bodyPr wrap="square" lIns="68580" tIns="34290" rIns="68580" bIns="34290" anchor="ctr">
                  <a:noAutofit/>
                </a:bodyPr>
                <a:lstStyle/>
                <a:p>
                  <a:pPr algn="ctr" defTabSz="685800" fontAlgn="ctr">
                    <a:defRPr/>
                  </a:pPr>
                  <a:r>
                    <a:rPr lang="fr-FR" sz="750" b="1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Fenêtre 1</a:t>
                  </a:r>
                </a:p>
                <a:p>
                  <a:pPr algn="ctr" defTabSz="685800" fontAlgn="ctr">
                    <a:defRPr/>
                  </a:pPr>
                  <a:r>
                    <a:rPr lang="fr-FR" sz="750" b="1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S1 2022</a:t>
                  </a:r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6967A86E-C72A-4528-AC86-F12A3641D00E}"/>
                    </a:ext>
                  </a:extLst>
                </p:cNvPr>
                <p:cNvSpPr/>
                <p:nvPr/>
              </p:nvSpPr>
              <p:spPr>
                <a:xfrm>
                  <a:off x="7246928" y="3681616"/>
                  <a:ext cx="1280504" cy="53732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2700">
                  <a:noFill/>
                </a:ln>
              </p:spPr>
              <p:txBody>
                <a:bodyPr wrap="square" lIns="68580" tIns="34290" rIns="68580" bIns="34290" anchor="ctr">
                  <a:noAutofit/>
                </a:bodyPr>
                <a:lstStyle/>
                <a:p>
                  <a:pPr algn="ctr" defTabSz="685800" fontAlgn="ctr">
                    <a:defRPr/>
                  </a:pPr>
                  <a:r>
                    <a:rPr lang="fr-FR" sz="750" b="1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Fenêtre 2</a:t>
                  </a:r>
                </a:p>
                <a:p>
                  <a:pPr algn="ctr" defTabSz="685800" fontAlgn="ctr">
                    <a:defRPr/>
                  </a:pPr>
                  <a:r>
                    <a:rPr lang="fr-FR" sz="750" b="1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S2 2022</a:t>
                  </a:r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05E1A731-037F-4201-8FFB-66183CAB79CA}"/>
                    </a:ext>
                  </a:extLst>
                </p:cNvPr>
                <p:cNvSpPr/>
                <p:nvPr/>
              </p:nvSpPr>
              <p:spPr>
                <a:xfrm>
                  <a:off x="7246928" y="4282385"/>
                  <a:ext cx="1280504" cy="792000"/>
                </a:xfrm>
                <a:prstGeom prst="rect">
                  <a:avLst/>
                </a:prstGeom>
                <a:ln w="12700">
                  <a:solidFill>
                    <a:schemeClr val="accent1"/>
                  </a:solidFill>
                </a:ln>
              </p:spPr>
              <p:txBody>
                <a:bodyPr wrap="square" lIns="68580" tIns="34290" rIns="68580" bIns="34290" anchor="ctr">
                  <a:noAutofit/>
                </a:bodyPr>
                <a:lstStyle/>
                <a:p>
                  <a:pPr algn="ctr" defTabSz="685800" fontAlgn="ctr">
                    <a:defRPr/>
                  </a:pPr>
                  <a:r>
                    <a:rPr lang="fr-FR" sz="750" b="1" dirty="0">
                      <a:solidFill>
                        <a:srgbClr val="23277E"/>
                      </a:solidFill>
                      <a:latin typeface="Arial"/>
                      <a:cs typeface="Arial"/>
                    </a:rPr>
                    <a:t>59</a:t>
                  </a:r>
                  <a:r>
                    <a:rPr lang="fr-FR" sz="750" b="1" dirty="0">
                      <a:solidFill>
                        <a:srgbClr val="23277E"/>
                      </a:solidFill>
                      <a:latin typeface="Arial"/>
                      <a:cs typeface="Arial"/>
                    </a:rPr>
                    <a:t>%</a:t>
                  </a:r>
                  <a:endParaRPr lang="fr-FR" sz="750" b="1" dirty="0">
                    <a:solidFill>
                      <a:srgbClr val="23277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FE2AA298-D4C6-4F4C-8CE9-62509832C021}"/>
                    </a:ext>
                  </a:extLst>
                </p:cNvPr>
                <p:cNvSpPr/>
                <p:nvPr/>
              </p:nvSpPr>
              <p:spPr>
                <a:xfrm>
                  <a:off x="7246928" y="5993275"/>
                  <a:ext cx="1280504" cy="792000"/>
                </a:xfrm>
                <a:prstGeom prst="rect">
                  <a:avLst/>
                </a:prstGeom>
                <a:ln w="12700">
                  <a:solidFill>
                    <a:schemeClr val="accent1"/>
                  </a:solidFill>
                </a:ln>
              </p:spPr>
              <p:txBody>
                <a:bodyPr wrap="square" lIns="68580" tIns="34290" rIns="68580" bIns="34290" anchor="ctr">
                  <a:noAutofit/>
                </a:bodyPr>
                <a:lstStyle/>
                <a:p>
                  <a:pPr algn="ctr" defTabSz="685800" fontAlgn="ctr">
                    <a:defRPr/>
                  </a:pPr>
                  <a:r>
                    <a:rPr lang="fr-FR" sz="750" b="1" dirty="0">
                      <a:solidFill>
                        <a:srgbClr val="23277E"/>
                      </a:solidFill>
                      <a:latin typeface="Arial"/>
                      <a:cs typeface="Arial"/>
                    </a:rPr>
                    <a:t>59</a:t>
                  </a:r>
                  <a:r>
                    <a:rPr lang="fr-FR" sz="750" b="1" dirty="0">
                      <a:solidFill>
                        <a:srgbClr val="23277E"/>
                      </a:solidFill>
                      <a:latin typeface="Arial"/>
                      <a:cs typeface="Arial"/>
                    </a:rPr>
                    <a:t>%</a:t>
                  </a:r>
                  <a:endParaRPr lang="fr-FR" sz="750" b="1" dirty="0">
                    <a:solidFill>
                      <a:srgbClr val="23277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84825339-3007-40B0-BA6F-0AAD51DECAE4}"/>
                    </a:ext>
                  </a:extLst>
                </p:cNvPr>
                <p:cNvSpPr/>
                <p:nvPr/>
              </p:nvSpPr>
              <p:spPr>
                <a:xfrm>
                  <a:off x="7246928" y="5137830"/>
                  <a:ext cx="1280504" cy="792000"/>
                </a:xfrm>
                <a:prstGeom prst="rect">
                  <a:avLst/>
                </a:prstGeom>
                <a:ln w="12700">
                  <a:solidFill>
                    <a:schemeClr val="accent1"/>
                  </a:solidFill>
                </a:ln>
              </p:spPr>
              <p:txBody>
                <a:bodyPr wrap="square" lIns="68580" tIns="34290" rIns="68580" bIns="34290" anchor="ctr">
                  <a:noAutofit/>
                </a:bodyPr>
                <a:lstStyle/>
                <a:p>
                  <a:pPr algn="ctr" defTabSz="685800" fontAlgn="ctr">
                    <a:defRPr/>
                  </a:pPr>
                  <a:r>
                    <a:rPr lang="fr-FR" sz="750" b="1" dirty="0">
                      <a:solidFill>
                        <a:srgbClr val="23277E"/>
                      </a:solidFill>
                      <a:latin typeface="Arial"/>
                      <a:cs typeface="Arial"/>
                    </a:rPr>
                    <a:t>48</a:t>
                  </a:r>
                  <a:r>
                    <a:rPr lang="fr-FR" sz="750" b="1" dirty="0">
                      <a:solidFill>
                        <a:srgbClr val="23277E"/>
                      </a:solidFill>
                      <a:latin typeface="Arial"/>
                      <a:cs typeface="Arial"/>
                    </a:rPr>
                    <a:t>%</a:t>
                  </a:r>
                  <a:endParaRPr lang="fr-FR" sz="750" b="1" dirty="0">
                    <a:solidFill>
                      <a:srgbClr val="23277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2DB0AC3A-157A-4080-A215-685B1FA5D0C9}"/>
                    </a:ext>
                  </a:extLst>
                </p:cNvPr>
                <p:cNvSpPr/>
                <p:nvPr/>
              </p:nvSpPr>
              <p:spPr>
                <a:xfrm>
                  <a:off x="8651982" y="3675157"/>
                  <a:ext cx="1280502" cy="53732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2700">
                  <a:noFill/>
                </a:ln>
              </p:spPr>
              <p:txBody>
                <a:bodyPr wrap="square" lIns="68580" tIns="34290" rIns="68580" bIns="34290" anchor="ctr">
                  <a:noAutofit/>
                </a:bodyPr>
                <a:lstStyle/>
                <a:p>
                  <a:pPr algn="ctr" defTabSz="685800" fontAlgn="ctr">
                    <a:defRPr/>
                  </a:pPr>
                  <a:r>
                    <a:rPr lang="fr-FR" sz="750" b="1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Fenêtre 3</a:t>
                  </a:r>
                </a:p>
                <a:p>
                  <a:pPr algn="ctr" defTabSz="685800" fontAlgn="ctr">
                    <a:defRPr/>
                  </a:pPr>
                  <a:r>
                    <a:rPr lang="fr-FR" sz="750" b="1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S1 2023</a:t>
                  </a:r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6454206-975E-4A64-A1CC-3373F982A751}"/>
                    </a:ext>
                  </a:extLst>
                </p:cNvPr>
                <p:cNvSpPr/>
                <p:nvPr/>
              </p:nvSpPr>
              <p:spPr>
                <a:xfrm>
                  <a:off x="8663220" y="4269202"/>
                  <a:ext cx="1280504" cy="792000"/>
                </a:xfrm>
                <a:prstGeom prst="rect">
                  <a:avLst/>
                </a:prstGeom>
                <a:ln w="12700">
                  <a:solidFill>
                    <a:schemeClr val="accent1"/>
                  </a:solidFill>
                </a:ln>
              </p:spPr>
              <p:txBody>
                <a:bodyPr wrap="square" lIns="68580" tIns="34290" rIns="68580" bIns="34290" anchor="ctr">
                  <a:noAutofit/>
                </a:bodyPr>
                <a:lstStyle/>
                <a:p>
                  <a:pPr algn="ctr" defTabSz="685800" fontAlgn="ctr">
                    <a:defRPr/>
                  </a:pPr>
                  <a:r>
                    <a:rPr lang="fr-FR" sz="750" b="1" dirty="0">
                      <a:solidFill>
                        <a:srgbClr val="23277E"/>
                      </a:solidFill>
                      <a:latin typeface="Arial"/>
                      <a:cs typeface="Arial"/>
                    </a:rPr>
                    <a:t>64</a:t>
                  </a:r>
                  <a:r>
                    <a:rPr lang="fr-FR" sz="750" b="1" dirty="0">
                      <a:solidFill>
                        <a:srgbClr val="23277E"/>
                      </a:solidFill>
                      <a:latin typeface="Arial"/>
                      <a:cs typeface="Arial"/>
                    </a:rPr>
                    <a:t>%</a:t>
                  </a:r>
                  <a:endParaRPr lang="fr-FR" sz="750" b="1" dirty="0">
                    <a:solidFill>
                      <a:srgbClr val="23277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F621A6A9-DF2E-4C72-BA63-4A878CFCDA39}"/>
                    </a:ext>
                  </a:extLst>
                </p:cNvPr>
                <p:cNvSpPr/>
                <p:nvPr/>
              </p:nvSpPr>
              <p:spPr>
                <a:xfrm>
                  <a:off x="8663220" y="5980092"/>
                  <a:ext cx="1280505" cy="792000"/>
                </a:xfrm>
                <a:prstGeom prst="rect">
                  <a:avLst/>
                </a:prstGeom>
                <a:ln w="12700">
                  <a:solidFill>
                    <a:schemeClr val="accent1"/>
                  </a:solidFill>
                </a:ln>
              </p:spPr>
              <p:txBody>
                <a:bodyPr wrap="square" lIns="68580" tIns="34290" rIns="68580" bIns="34290" anchor="ctr">
                  <a:noAutofit/>
                </a:bodyPr>
                <a:lstStyle/>
                <a:p>
                  <a:pPr algn="ctr" defTabSz="685800" fontAlgn="ctr">
                    <a:defRPr/>
                  </a:pPr>
                  <a:r>
                    <a:rPr lang="fr-FR" sz="750" b="1" dirty="0">
                      <a:solidFill>
                        <a:srgbClr val="23277E"/>
                      </a:solidFill>
                      <a:latin typeface="Arial"/>
                      <a:cs typeface="Arial"/>
                    </a:rPr>
                    <a:t>64</a:t>
                  </a:r>
                  <a:r>
                    <a:rPr lang="fr-FR" sz="750" b="1" dirty="0">
                      <a:solidFill>
                        <a:srgbClr val="23277E"/>
                      </a:solidFill>
                      <a:latin typeface="Arial"/>
                      <a:cs typeface="Arial"/>
                    </a:rPr>
                    <a:t>%</a:t>
                  </a:r>
                  <a:endParaRPr lang="fr-FR" sz="750" b="1" dirty="0">
                    <a:solidFill>
                      <a:srgbClr val="23277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1EAF440F-2C25-427A-98A7-3D4809770E99}"/>
                    </a:ext>
                  </a:extLst>
                </p:cNvPr>
                <p:cNvSpPr/>
                <p:nvPr/>
              </p:nvSpPr>
              <p:spPr>
                <a:xfrm>
                  <a:off x="8663220" y="5124647"/>
                  <a:ext cx="1280505" cy="792000"/>
                </a:xfrm>
                <a:prstGeom prst="rect">
                  <a:avLst/>
                </a:prstGeom>
                <a:ln w="12700">
                  <a:solidFill>
                    <a:schemeClr val="accent1"/>
                  </a:solidFill>
                </a:ln>
              </p:spPr>
              <p:txBody>
                <a:bodyPr wrap="square" lIns="68580" tIns="34290" rIns="68580" bIns="34290" anchor="ctr">
                  <a:noAutofit/>
                </a:bodyPr>
                <a:lstStyle/>
                <a:p>
                  <a:pPr algn="ctr" defTabSz="685800" fontAlgn="ctr">
                    <a:defRPr/>
                  </a:pPr>
                  <a:r>
                    <a:rPr lang="fr-FR" sz="750" b="1" dirty="0">
                      <a:solidFill>
                        <a:srgbClr val="23277E"/>
                      </a:solidFill>
                      <a:latin typeface="Arial"/>
                      <a:cs typeface="Arial"/>
                    </a:rPr>
                    <a:t>59</a:t>
                  </a:r>
                  <a:r>
                    <a:rPr lang="fr-FR" sz="750" b="1" dirty="0">
                      <a:solidFill>
                        <a:srgbClr val="23277E"/>
                      </a:solidFill>
                      <a:latin typeface="Arial"/>
                      <a:cs typeface="Arial"/>
                    </a:rPr>
                    <a:t>%</a:t>
                  </a:r>
                  <a:endParaRPr lang="fr-FR" sz="750" b="1" dirty="0">
                    <a:solidFill>
                      <a:srgbClr val="23277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188BE8E5-1F31-48E5-9141-3F8BA12E28ED}"/>
                    </a:ext>
                  </a:extLst>
                </p:cNvPr>
                <p:cNvSpPr/>
                <p:nvPr/>
              </p:nvSpPr>
              <p:spPr>
                <a:xfrm>
                  <a:off x="10069668" y="3681616"/>
                  <a:ext cx="1263461" cy="53732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2700">
                  <a:noFill/>
                </a:ln>
              </p:spPr>
              <p:txBody>
                <a:bodyPr wrap="square" lIns="68580" tIns="34290" rIns="68580" bIns="34290" anchor="ctr">
                  <a:noAutofit/>
                </a:bodyPr>
                <a:lstStyle/>
                <a:p>
                  <a:pPr algn="ctr" defTabSz="685800" fontAlgn="ctr">
                    <a:defRPr/>
                  </a:pPr>
                  <a:r>
                    <a:rPr lang="fr-FR" sz="750" b="1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Fenêtre 4</a:t>
                  </a:r>
                </a:p>
                <a:p>
                  <a:pPr algn="ctr" defTabSz="685800" fontAlgn="ctr">
                    <a:defRPr/>
                  </a:pPr>
                  <a:r>
                    <a:rPr lang="fr-FR" sz="750" b="1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S2 2023</a:t>
                  </a:r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85D99630-AC5E-4CA5-BDC8-A5D79992487F}"/>
                    </a:ext>
                  </a:extLst>
                </p:cNvPr>
                <p:cNvSpPr/>
                <p:nvPr/>
              </p:nvSpPr>
              <p:spPr>
                <a:xfrm>
                  <a:off x="10069668" y="4282385"/>
                  <a:ext cx="1263461" cy="792000"/>
                </a:xfrm>
                <a:prstGeom prst="rect">
                  <a:avLst/>
                </a:prstGeom>
                <a:ln w="12700">
                  <a:solidFill>
                    <a:schemeClr val="accent1"/>
                  </a:solidFill>
                </a:ln>
              </p:spPr>
              <p:txBody>
                <a:bodyPr wrap="square" lIns="68580" tIns="34290" rIns="68580" bIns="34290" anchor="ctr">
                  <a:noAutofit/>
                </a:bodyPr>
                <a:lstStyle/>
                <a:p>
                  <a:pPr algn="ctr" defTabSz="685800" fontAlgn="ctr">
                    <a:defRPr/>
                  </a:pPr>
                  <a:r>
                    <a:rPr lang="fr-FR" sz="750" b="1" dirty="0">
                      <a:solidFill>
                        <a:srgbClr val="23277E"/>
                      </a:solidFill>
                      <a:latin typeface="Arial"/>
                      <a:cs typeface="Arial"/>
                    </a:rPr>
                    <a:t>69</a:t>
                  </a:r>
                  <a:r>
                    <a:rPr lang="fr-FR" sz="750" b="1" dirty="0">
                      <a:solidFill>
                        <a:srgbClr val="23277E"/>
                      </a:solidFill>
                      <a:latin typeface="Arial"/>
                      <a:cs typeface="Arial"/>
                    </a:rPr>
                    <a:t>%</a:t>
                  </a:r>
                  <a:endParaRPr lang="fr-FR" sz="750" b="1" dirty="0">
                    <a:solidFill>
                      <a:srgbClr val="23277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45EC3BAC-0398-49E0-A280-57E109412B9E}"/>
                    </a:ext>
                  </a:extLst>
                </p:cNvPr>
                <p:cNvSpPr/>
                <p:nvPr/>
              </p:nvSpPr>
              <p:spPr>
                <a:xfrm>
                  <a:off x="10069668" y="5993275"/>
                  <a:ext cx="1263461" cy="792000"/>
                </a:xfrm>
                <a:prstGeom prst="rect">
                  <a:avLst/>
                </a:prstGeom>
                <a:ln w="12700">
                  <a:solidFill>
                    <a:schemeClr val="accent1"/>
                  </a:solidFill>
                </a:ln>
              </p:spPr>
              <p:txBody>
                <a:bodyPr wrap="square" lIns="68580" tIns="34290" rIns="68580" bIns="34290" anchor="ctr">
                  <a:noAutofit/>
                </a:bodyPr>
                <a:lstStyle/>
                <a:p>
                  <a:pPr algn="ctr" defTabSz="685800" fontAlgn="ctr">
                    <a:defRPr/>
                  </a:pPr>
                  <a:r>
                    <a:rPr lang="fr-FR" sz="750" b="1" dirty="0">
                      <a:solidFill>
                        <a:srgbClr val="23277E"/>
                      </a:solidFill>
                      <a:latin typeface="Arial"/>
                      <a:cs typeface="Arial"/>
                    </a:rPr>
                    <a:t>69</a:t>
                  </a:r>
                  <a:r>
                    <a:rPr lang="fr-FR" sz="750" b="1" dirty="0">
                      <a:solidFill>
                        <a:srgbClr val="23277E"/>
                      </a:solidFill>
                      <a:latin typeface="Arial"/>
                      <a:cs typeface="Arial"/>
                    </a:rPr>
                    <a:t>%</a:t>
                  </a:r>
                  <a:endParaRPr lang="fr-FR" sz="750" b="1" dirty="0">
                    <a:solidFill>
                      <a:srgbClr val="23277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D93ED081-7690-4BFB-A233-60689789C534}"/>
                    </a:ext>
                  </a:extLst>
                </p:cNvPr>
                <p:cNvSpPr/>
                <p:nvPr/>
              </p:nvSpPr>
              <p:spPr>
                <a:xfrm>
                  <a:off x="10069668" y="5137830"/>
                  <a:ext cx="1263461" cy="792000"/>
                </a:xfrm>
                <a:prstGeom prst="rect">
                  <a:avLst/>
                </a:prstGeom>
                <a:ln w="12700">
                  <a:solidFill>
                    <a:schemeClr val="accent1"/>
                  </a:solidFill>
                </a:ln>
              </p:spPr>
              <p:txBody>
                <a:bodyPr wrap="square" lIns="68580" tIns="34290" rIns="68580" bIns="34290" anchor="ctr">
                  <a:noAutofit/>
                </a:bodyPr>
                <a:lstStyle/>
                <a:p>
                  <a:pPr algn="ctr" defTabSz="685800" fontAlgn="ctr">
                    <a:defRPr/>
                  </a:pPr>
                  <a:r>
                    <a:rPr lang="fr-FR" sz="750" b="1" dirty="0">
                      <a:solidFill>
                        <a:srgbClr val="23277E"/>
                      </a:solidFill>
                      <a:latin typeface="Arial"/>
                      <a:cs typeface="Arial"/>
                    </a:rPr>
                    <a:t>63</a:t>
                  </a:r>
                  <a:r>
                    <a:rPr lang="fr-FR" sz="750" b="1" dirty="0">
                      <a:solidFill>
                        <a:srgbClr val="23277E"/>
                      </a:solidFill>
                      <a:latin typeface="Arial"/>
                      <a:cs typeface="Arial"/>
                    </a:rPr>
                    <a:t>%</a:t>
                  </a:r>
                  <a:endParaRPr lang="fr-FR" sz="750" b="1" dirty="0">
                    <a:solidFill>
                      <a:srgbClr val="23277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7ACB38DF-FD37-4C1B-ACB0-FB1C60E7401A}"/>
                    </a:ext>
                  </a:extLst>
                </p:cNvPr>
                <p:cNvSpPr/>
                <p:nvPr/>
              </p:nvSpPr>
              <p:spPr>
                <a:xfrm>
                  <a:off x="267353" y="3681616"/>
                  <a:ext cx="3525405" cy="53732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2700">
                  <a:noFill/>
                </a:ln>
              </p:spPr>
              <p:txBody>
                <a:bodyPr wrap="square" lIns="68580" tIns="34290" rIns="68580" bIns="34290" anchor="ctr">
                  <a:noAutofit/>
                </a:bodyPr>
                <a:lstStyle/>
                <a:p>
                  <a:pPr algn="ctr" defTabSz="685800" fontAlgn="ctr">
                    <a:defRPr/>
                  </a:pPr>
                  <a:r>
                    <a:rPr lang="fr-FR" sz="750" b="1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Fenêtre de candidature</a:t>
                  </a:r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CF53BE0A-8166-46D6-872B-FA4649B59C23}"/>
                    </a:ext>
                  </a:extLst>
                </p:cNvPr>
                <p:cNvSpPr/>
                <p:nvPr/>
              </p:nvSpPr>
              <p:spPr>
                <a:xfrm>
                  <a:off x="568905" y="4269202"/>
                  <a:ext cx="5037751" cy="792000"/>
                </a:xfrm>
                <a:prstGeom prst="rect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accent1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85800">
                    <a:spcBef>
                      <a:spcPts val="225"/>
                    </a:spcBef>
                    <a:spcAft>
                      <a:spcPts val="225"/>
                    </a:spcAft>
                    <a:defRPr/>
                  </a:pPr>
                  <a:r>
                    <a:rPr lang="fr-FR" sz="75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Alimentation </a:t>
                  </a:r>
                  <a:r>
                    <a:rPr lang="fr-FR" sz="75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du DMP en lettre de liaison (LDL)</a:t>
                  </a:r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25678654-D259-4577-A66E-0647819B590E}"/>
                    </a:ext>
                  </a:extLst>
                </p:cNvPr>
                <p:cNvSpPr/>
                <p:nvPr/>
              </p:nvSpPr>
              <p:spPr>
                <a:xfrm>
                  <a:off x="568905" y="5994135"/>
                  <a:ext cx="5002385" cy="792000"/>
                </a:xfrm>
                <a:prstGeom prst="rect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accent1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85800" fontAlgn="ctr">
                    <a:defRPr/>
                  </a:pPr>
                  <a:r>
                    <a:rPr lang="fr-FR" sz="750" b="1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 </a:t>
                  </a:r>
                  <a:r>
                    <a:rPr lang="fr-FR" sz="75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Alimentation du DMP en compte rendu opératoire  (CRO)</a:t>
                  </a:r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0254E58B-10C1-486B-96CE-4186D847279F}"/>
                    </a:ext>
                  </a:extLst>
                </p:cNvPr>
                <p:cNvSpPr/>
                <p:nvPr/>
              </p:nvSpPr>
              <p:spPr>
                <a:xfrm>
                  <a:off x="568905" y="5138259"/>
                  <a:ext cx="5037750" cy="792000"/>
                </a:xfrm>
                <a:prstGeom prst="rect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accent1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85800">
                    <a:spcBef>
                      <a:spcPts val="225"/>
                    </a:spcBef>
                    <a:spcAft>
                      <a:spcPts val="225"/>
                    </a:spcAft>
                    <a:defRPr/>
                  </a:pPr>
                  <a:r>
                    <a:rPr lang="fr-FR" sz="75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Alimentation </a:t>
                  </a:r>
                  <a:r>
                    <a:rPr lang="fr-FR" sz="75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du DMP en ordonnance de sortie</a:t>
                  </a:r>
                </a:p>
              </p:txBody>
            </p:sp>
            <p:sp>
              <p:nvSpPr>
                <p:cNvPr id="98" name="Triangle isocèle 50">
                  <a:extLst>
                    <a:ext uri="{FF2B5EF4-FFF2-40B4-BE49-F238E27FC236}">
                      <a16:creationId xmlns:a16="http://schemas.microsoft.com/office/drawing/2014/main" id="{2B437A80-524F-4035-B060-41C8966CB460}"/>
                    </a:ext>
                  </a:extLst>
                </p:cNvPr>
                <p:cNvSpPr/>
                <p:nvPr/>
              </p:nvSpPr>
              <p:spPr>
                <a:xfrm rot="5400000">
                  <a:off x="4592483" y="3777361"/>
                  <a:ext cx="281940" cy="232375"/>
                </a:xfrm>
                <a:prstGeom prst="triangle">
                  <a:avLst/>
                </a:prstGeom>
                <a:solidFill>
                  <a:schemeClr val="accent1"/>
                </a:solidFill>
                <a:ln w="6350" cap="sq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85800">
                    <a:spcBef>
                      <a:spcPts val="225"/>
                    </a:spcBef>
                    <a:spcAft>
                      <a:spcPts val="225"/>
                    </a:spcAft>
                    <a:defRPr/>
                  </a:pPr>
                  <a:endParaRPr lang="fr-FR" sz="75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F5F44E88-E0D0-4ACC-ADD0-8528B36ED0DA}"/>
                  </a:ext>
                </a:extLst>
              </p:cNvPr>
              <p:cNvSpPr/>
              <p:nvPr/>
            </p:nvSpPr>
            <p:spPr>
              <a:xfrm>
                <a:off x="5311073" y="4238510"/>
                <a:ext cx="1094191" cy="588438"/>
              </a:xfrm>
              <a:prstGeom prst="rect">
                <a:avLst/>
              </a:prstGeom>
              <a:ln w="12700">
                <a:solidFill>
                  <a:schemeClr val="accent1"/>
                </a:solidFill>
              </a:ln>
            </p:spPr>
            <p:txBody>
              <a:bodyPr wrap="square" lIns="68580" tIns="34290" rIns="68580" bIns="34290" anchor="ctr">
                <a:noAutofit/>
              </a:bodyPr>
              <a:lstStyle/>
              <a:p>
                <a:pPr algn="ctr" defTabSz="685800" fontAlgn="ctr">
                  <a:defRPr/>
                </a:pPr>
                <a:r>
                  <a:rPr lang="fr-FR" sz="750" b="1" dirty="0">
                    <a:solidFill>
                      <a:srgbClr val="23277E"/>
                    </a:solidFill>
                    <a:latin typeface="Arial"/>
                    <a:cs typeface="Arial"/>
                  </a:rPr>
                  <a:t>45</a:t>
                </a:r>
                <a:r>
                  <a:rPr lang="fr-FR" sz="750" b="1" dirty="0">
                    <a:solidFill>
                      <a:srgbClr val="23277E"/>
                    </a:solidFill>
                    <a:latin typeface="Arial"/>
                    <a:cs typeface="Arial"/>
                  </a:rPr>
                  <a:t>%</a:t>
                </a:r>
                <a:endParaRPr lang="fr-FR" sz="750" b="1" dirty="0">
                  <a:solidFill>
                    <a:srgbClr val="23277E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BE14B29-A762-4646-9EFF-5CC6FB7D0D7C}"/>
                  </a:ext>
                </a:extLst>
              </p:cNvPr>
              <p:cNvSpPr/>
              <p:nvPr/>
            </p:nvSpPr>
            <p:spPr>
              <a:xfrm>
                <a:off x="6552701" y="4254206"/>
                <a:ext cx="1116115" cy="588438"/>
              </a:xfrm>
              <a:prstGeom prst="rect">
                <a:avLst/>
              </a:prstGeom>
              <a:ln w="12700">
                <a:solidFill>
                  <a:schemeClr val="accent1"/>
                </a:solidFill>
              </a:ln>
            </p:spPr>
            <p:txBody>
              <a:bodyPr wrap="square" lIns="68580" tIns="34290" rIns="68580" bIns="34290" anchor="ctr">
                <a:noAutofit/>
              </a:bodyPr>
              <a:lstStyle/>
              <a:p>
                <a:pPr algn="ctr" defTabSz="685800" fontAlgn="ctr">
                  <a:defRPr/>
                </a:pPr>
                <a:r>
                  <a:rPr lang="fr-FR" sz="750" b="1" dirty="0">
                    <a:solidFill>
                      <a:srgbClr val="23277E"/>
                    </a:solidFill>
                    <a:latin typeface="Arial"/>
                    <a:cs typeface="Arial"/>
                  </a:rPr>
                  <a:t>54</a:t>
                </a:r>
                <a:r>
                  <a:rPr lang="fr-FR" sz="750" b="1" dirty="0">
                    <a:solidFill>
                      <a:srgbClr val="23277E"/>
                    </a:solidFill>
                    <a:latin typeface="Arial"/>
                    <a:cs typeface="Arial"/>
                  </a:rPr>
                  <a:t>%</a:t>
                </a:r>
                <a:endParaRPr lang="fr-FR" sz="750" b="1" dirty="0">
                  <a:solidFill>
                    <a:srgbClr val="23277E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844D3CF-EF28-4894-B978-F68B53DD97F4}"/>
                  </a:ext>
                </a:extLst>
              </p:cNvPr>
              <p:cNvSpPr/>
              <p:nvPr/>
            </p:nvSpPr>
            <p:spPr>
              <a:xfrm>
                <a:off x="7771236" y="4243601"/>
                <a:ext cx="1116116" cy="588438"/>
              </a:xfrm>
              <a:prstGeom prst="rect">
                <a:avLst/>
              </a:prstGeom>
              <a:ln w="12700">
                <a:solidFill>
                  <a:schemeClr val="accent1"/>
                </a:solidFill>
              </a:ln>
            </p:spPr>
            <p:txBody>
              <a:bodyPr wrap="square" lIns="68580" tIns="34290" rIns="68580" bIns="34290" anchor="ctr">
                <a:noAutofit/>
              </a:bodyPr>
              <a:lstStyle/>
              <a:p>
                <a:pPr algn="ctr" defTabSz="685800" fontAlgn="ctr">
                  <a:defRPr/>
                </a:pPr>
                <a:r>
                  <a:rPr lang="fr-FR" sz="750" b="1" dirty="0">
                    <a:solidFill>
                      <a:srgbClr val="23277E"/>
                    </a:solidFill>
                    <a:latin typeface="Arial"/>
                    <a:cs typeface="Arial"/>
                  </a:rPr>
                  <a:t>59</a:t>
                </a:r>
                <a:r>
                  <a:rPr lang="fr-FR" sz="750" b="1" dirty="0">
                    <a:solidFill>
                      <a:srgbClr val="23277E"/>
                    </a:solidFill>
                    <a:latin typeface="Arial"/>
                    <a:cs typeface="Arial"/>
                  </a:rPr>
                  <a:t>%</a:t>
                </a:r>
                <a:endParaRPr lang="fr-FR" sz="750" b="1" dirty="0">
                  <a:solidFill>
                    <a:srgbClr val="23277E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BA9F465-792C-43F0-9A6F-2BF8B89DCDB8}"/>
                  </a:ext>
                </a:extLst>
              </p:cNvPr>
              <p:cNvSpPr/>
              <p:nvPr/>
            </p:nvSpPr>
            <p:spPr>
              <a:xfrm>
                <a:off x="8981301" y="4254206"/>
                <a:ext cx="1087041" cy="588438"/>
              </a:xfrm>
              <a:prstGeom prst="rect">
                <a:avLst/>
              </a:prstGeom>
              <a:ln w="12700">
                <a:solidFill>
                  <a:schemeClr val="accent1"/>
                </a:solidFill>
              </a:ln>
            </p:spPr>
            <p:txBody>
              <a:bodyPr wrap="square" lIns="68580" tIns="34290" rIns="68580" bIns="34290" anchor="ctr">
                <a:noAutofit/>
              </a:bodyPr>
              <a:lstStyle/>
              <a:p>
                <a:pPr algn="ctr" defTabSz="685800" fontAlgn="ctr">
                  <a:defRPr/>
                </a:pPr>
                <a:r>
                  <a:rPr lang="fr-FR" sz="750" b="1" dirty="0">
                    <a:solidFill>
                      <a:srgbClr val="23277E"/>
                    </a:solidFill>
                    <a:latin typeface="Arial"/>
                    <a:cs typeface="Arial"/>
                  </a:rPr>
                  <a:t>63</a:t>
                </a:r>
                <a:r>
                  <a:rPr lang="fr-FR" sz="750" b="1" dirty="0">
                    <a:solidFill>
                      <a:srgbClr val="23277E"/>
                    </a:solidFill>
                    <a:latin typeface="Arial"/>
                    <a:cs typeface="Arial"/>
                  </a:rPr>
                  <a:t>%</a:t>
                </a:r>
                <a:endParaRPr lang="fr-FR" sz="750" b="1" dirty="0">
                  <a:solidFill>
                    <a:srgbClr val="23277E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BFFD221-DF9A-49A7-A8C4-8F567341CE99}"/>
                  </a:ext>
                </a:extLst>
              </p:cNvPr>
              <p:cNvSpPr/>
              <p:nvPr/>
            </p:nvSpPr>
            <p:spPr>
              <a:xfrm>
                <a:off x="807132" y="4254206"/>
                <a:ext cx="4303900" cy="588439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 fontAlgn="ctr">
                  <a:defRPr/>
                </a:pPr>
                <a:r>
                  <a:rPr lang="fr-FR" sz="750" dirty="0">
                    <a:solidFill>
                      <a:srgbClr val="FFFFFF"/>
                    </a:solidFill>
                    <a:latin typeface="Arial"/>
                    <a:cs typeface="Arial"/>
                  </a:rPr>
                  <a:t>Alimentation </a:t>
                </a:r>
                <a:r>
                  <a:rPr lang="fr-FR" sz="750" dirty="0">
                    <a:solidFill>
                      <a:srgbClr val="FFFFFF"/>
                    </a:solidFill>
                    <a:latin typeface="Arial"/>
                    <a:cs typeface="Arial"/>
                  </a:rPr>
                  <a:t>du DMP en CR  de </a:t>
                </a:r>
                <a:r>
                  <a:rPr lang="fr-FR" sz="750" dirty="0">
                    <a:solidFill>
                      <a:srgbClr val="FFFFFF"/>
                    </a:solidFill>
                    <a:latin typeface="Arial"/>
                    <a:cs typeface="Arial"/>
                  </a:rPr>
                  <a:t>biologie </a:t>
                </a:r>
              </a:p>
              <a:p>
                <a:pPr algn="ctr" defTabSz="685800" fontAlgn="ctr">
                  <a:defRPr/>
                </a:pPr>
                <a:r>
                  <a:rPr lang="fr-FR" sz="750" dirty="0">
                    <a:solidFill>
                      <a:srgbClr val="FFFFFF"/>
                    </a:solidFill>
                    <a:latin typeface="Arial"/>
                    <a:cs typeface="Arial"/>
                  </a:rPr>
                  <a:t>(CDA R2 niveau 3)</a:t>
                </a:r>
                <a:endParaRPr lang="fr-FR" sz="75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49AE9F1-958B-4C3A-9F6D-6624B8D846A3}"/>
                  </a:ext>
                </a:extLst>
              </p:cNvPr>
              <p:cNvSpPr/>
              <p:nvPr/>
            </p:nvSpPr>
            <p:spPr>
              <a:xfrm>
                <a:off x="5343860" y="4887793"/>
                <a:ext cx="1090812" cy="641282"/>
              </a:xfrm>
              <a:prstGeom prst="rect">
                <a:avLst/>
              </a:prstGeom>
              <a:ln w="12700">
                <a:solidFill>
                  <a:schemeClr val="accent1"/>
                </a:solidFill>
              </a:ln>
            </p:spPr>
            <p:txBody>
              <a:bodyPr wrap="square" lIns="68580" tIns="34290" rIns="68580" bIns="34290" anchor="ctr">
                <a:noAutofit/>
              </a:bodyPr>
              <a:lstStyle/>
              <a:p>
                <a:pPr algn="ctr" defTabSz="685800" fontAlgn="ctr">
                  <a:defRPr/>
                </a:pPr>
                <a:r>
                  <a:rPr lang="fr-FR" sz="750" b="1" dirty="0">
                    <a:solidFill>
                      <a:srgbClr val="23277E"/>
                    </a:solidFill>
                    <a:latin typeface="Arial"/>
                    <a:cs typeface="Arial"/>
                  </a:rPr>
                  <a:t>45%</a:t>
                </a:r>
              </a:p>
              <a:p>
                <a:pPr algn="ctr" defTabSz="685800" fontAlgn="ctr">
                  <a:defRPr/>
                </a:pPr>
                <a:endParaRPr lang="fr-FR" sz="750" i="1" dirty="0">
                  <a:solidFill>
                    <a:srgbClr val="23277E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DFEC5CC-B602-4688-B8C3-414C4D4F8915}"/>
                  </a:ext>
                </a:extLst>
              </p:cNvPr>
              <p:cNvSpPr/>
              <p:nvPr/>
            </p:nvSpPr>
            <p:spPr>
              <a:xfrm>
                <a:off x="6552700" y="4892989"/>
                <a:ext cx="1126113" cy="641282"/>
              </a:xfrm>
              <a:prstGeom prst="rect">
                <a:avLst/>
              </a:prstGeom>
              <a:ln w="12700">
                <a:solidFill>
                  <a:schemeClr val="accent1"/>
                </a:solidFill>
              </a:ln>
            </p:spPr>
            <p:txBody>
              <a:bodyPr wrap="square" lIns="68580" tIns="34290" rIns="68580" bIns="34290" anchor="ctr">
                <a:noAutofit/>
              </a:bodyPr>
              <a:lstStyle/>
              <a:p>
                <a:pPr algn="ctr" defTabSz="685800" fontAlgn="ctr">
                  <a:defRPr/>
                </a:pPr>
                <a:r>
                  <a:rPr lang="fr-FR" sz="750" b="1" dirty="0">
                    <a:solidFill>
                      <a:srgbClr val="23277E"/>
                    </a:solidFill>
                    <a:latin typeface="Arial"/>
                    <a:cs typeface="Arial"/>
                  </a:rPr>
                  <a:t>54</a:t>
                </a:r>
                <a:r>
                  <a:rPr lang="fr-FR" sz="750" b="1" dirty="0">
                    <a:solidFill>
                      <a:srgbClr val="23277E"/>
                    </a:solidFill>
                    <a:latin typeface="Arial"/>
                    <a:cs typeface="Arial"/>
                  </a:rPr>
                  <a:t>%</a:t>
                </a:r>
                <a:endParaRPr lang="fr-FR" sz="750" b="1" dirty="0">
                  <a:solidFill>
                    <a:srgbClr val="23277E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31DA4DC-5A54-4C76-8BCF-431F3D1BD3D0}"/>
                  </a:ext>
                </a:extLst>
              </p:cNvPr>
              <p:cNvSpPr/>
              <p:nvPr/>
            </p:nvSpPr>
            <p:spPr>
              <a:xfrm>
                <a:off x="7766237" y="4882385"/>
                <a:ext cx="1126114" cy="641282"/>
              </a:xfrm>
              <a:prstGeom prst="rect">
                <a:avLst/>
              </a:prstGeom>
              <a:ln w="12700">
                <a:solidFill>
                  <a:schemeClr val="accent1"/>
                </a:solidFill>
              </a:ln>
            </p:spPr>
            <p:txBody>
              <a:bodyPr wrap="square" lIns="68580" tIns="34290" rIns="68580" bIns="34290" anchor="ctr">
                <a:noAutofit/>
              </a:bodyPr>
              <a:lstStyle/>
              <a:p>
                <a:pPr algn="ctr" defTabSz="685800" fontAlgn="ctr">
                  <a:defRPr/>
                </a:pPr>
                <a:r>
                  <a:rPr lang="fr-FR" sz="750" b="1" dirty="0">
                    <a:solidFill>
                      <a:srgbClr val="23277E"/>
                    </a:solidFill>
                    <a:latin typeface="Arial"/>
                    <a:cs typeface="Arial"/>
                  </a:rPr>
                  <a:t>59</a:t>
                </a:r>
                <a:r>
                  <a:rPr lang="fr-FR" sz="750" b="1" dirty="0">
                    <a:solidFill>
                      <a:srgbClr val="23277E"/>
                    </a:solidFill>
                    <a:latin typeface="Arial"/>
                    <a:cs typeface="Arial"/>
                  </a:rPr>
                  <a:t>%</a:t>
                </a:r>
                <a:endParaRPr lang="fr-FR" sz="750" b="1" dirty="0">
                  <a:solidFill>
                    <a:srgbClr val="23277E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AB746F46-839A-4EDA-8F8C-A3F7F6D344DC}"/>
                  </a:ext>
                </a:extLst>
              </p:cNvPr>
              <p:cNvSpPr/>
              <p:nvPr/>
            </p:nvSpPr>
            <p:spPr>
              <a:xfrm>
                <a:off x="8981301" y="4892989"/>
                <a:ext cx="1082427" cy="641282"/>
              </a:xfrm>
              <a:prstGeom prst="rect">
                <a:avLst/>
              </a:prstGeom>
              <a:ln w="12700">
                <a:solidFill>
                  <a:schemeClr val="accent1"/>
                </a:solidFill>
              </a:ln>
            </p:spPr>
            <p:txBody>
              <a:bodyPr wrap="square" lIns="68580" tIns="34290" rIns="68580" bIns="34290" anchor="ctr">
                <a:noAutofit/>
              </a:bodyPr>
              <a:lstStyle/>
              <a:p>
                <a:pPr algn="ctr" defTabSz="685800" fontAlgn="ctr">
                  <a:defRPr/>
                </a:pPr>
                <a:r>
                  <a:rPr lang="fr-FR" sz="750" b="1" dirty="0">
                    <a:solidFill>
                      <a:srgbClr val="23277E"/>
                    </a:solidFill>
                    <a:latin typeface="Arial"/>
                    <a:cs typeface="Arial"/>
                  </a:rPr>
                  <a:t>63</a:t>
                </a:r>
                <a:r>
                  <a:rPr lang="fr-FR" sz="750" b="1" dirty="0">
                    <a:solidFill>
                      <a:srgbClr val="23277E"/>
                    </a:solidFill>
                    <a:latin typeface="Arial"/>
                    <a:cs typeface="Arial"/>
                  </a:rPr>
                  <a:t>%</a:t>
                </a:r>
                <a:endParaRPr lang="fr-FR" sz="750" b="1" dirty="0">
                  <a:solidFill>
                    <a:srgbClr val="23277E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BD3A43F-C318-4046-A4F6-917D2087C00C}"/>
                  </a:ext>
                </a:extLst>
              </p:cNvPr>
              <p:cNvSpPr/>
              <p:nvPr/>
            </p:nvSpPr>
            <p:spPr>
              <a:xfrm>
                <a:off x="807132" y="4892989"/>
                <a:ext cx="4334327" cy="641282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 fontAlgn="ctr">
                  <a:defRPr/>
                </a:pPr>
                <a:r>
                  <a:rPr lang="fr-FR" sz="75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  <a:r>
                  <a:rPr lang="fr-FR" sz="750" dirty="0">
                    <a:solidFill>
                      <a:srgbClr val="FFFFFF"/>
                    </a:solidFill>
                    <a:latin typeface="Arial"/>
                    <a:cs typeface="Arial"/>
                  </a:rPr>
                  <a:t>Alimentation du DMP en CR d’imagerie</a:t>
                </a:r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0" y="2583600"/>
              <a:ext cx="11351079" cy="2484432"/>
            </a:xfrm>
            <a:prstGeom prst="rect">
              <a:avLst/>
            </a:prstGeom>
            <a:noFill/>
            <a:ln w="285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>
                <a:spcBef>
                  <a:spcPts val="225"/>
                </a:spcBef>
                <a:spcAft>
                  <a:spcPts val="225"/>
                </a:spcAft>
                <a:defRPr/>
              </a:pPr>
              <a:endParaRPr lang="fr-FR" sz="750" err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0" y="5098572"/>
              <a:ext cx="11351079" cy="747542"/>
            </a:xfrm>
            <a:prstGeom prst="rect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>
                <a:spcBef>
                  <a:spcPts val="225"/>
                </a:spcBef>
                <a:spcAft>
                  <a:spcPts val="225"/>
                </a:spcAft>
                <a:defRPr/>
              </a:pPr>
              <a:endParaRPr lang="fr-FR" sz="750" err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" y="5871147"/>
              <a:ext cx="11351078" cy="836146"/>
            </a:xfrm>
            <a:prstGeom prst="rect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>
                <a:spcBef>
                  <a:spcPts val="225"/>
                </a:spcBef>
                <a:spcAft>
                  <a:spcPts val="225"/>
                </a:spcAft>
                <a:defRPr/>
              </a:pPr>
              <a:endParaRPr lang="fr-FR" sz="750" err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5" name="Rectangle: Rounded Corners 41">
              <a:extLst>
                <a:ext uri="{FF2B5EF4-FFF2-40B4-BE49-F238E27FC236}">
                  <a16:creationId xmlns:a16="http://schemas.microsoft.com/office/drawing/2014/main" id="{AEB1B594-EF5F-4146-8EAD-8BBC4F37287E}"/>
                </a:ext>
              </a:extLst>
            </p:cNvPr>
            <p:cNvSpPr/>
            <p:nvPr/>
          </p:nvSpPr>
          <p:spPr>
            <a:xfrm>
              <a:off x="-9453" y="3090059"/>
              <a:ext cx="970968" cy="1594756"/>
            </a:xfrm>
            <a:prstGeom prst="roundRect">
              <a:avLst>
                <a:gd name="adj" fmla="val 5609"/>
              </a:avLst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>
                <a:spcBef>
                  <a:spcPts val="225"/>
                </a:spcBef>
                <a:spcAft>
                  <a:spcPts val="225"/>
                </a:spcAft>
                <a:defRPr/>
              </a:pPr>
              <a:r>
                <a:rPr lang="fr-FR" sz="750" dirty="0">
                  <a:solidFill>
                    <a:srgbClr val="23277E"/>
                  </a:solidFill>
                  <a:latin typeface="Arial"/>
                </a:rPr>
                <a:t>Domaine 1 </a:t>
              </a:r>
              <a:br>
                <a:rPr lang="fr-FR" sz="750" dirty="0">
                  <a:solidFill>
                    <a:srgbClr val="23277E"/>
                  </a:solidFill>
                  <a:latin typeface="Arial"/>
                </a:rPr>
              </a:br>
              <a:r>
                <a:rPr lang="fr-FR" sz="750" dirty="0">
                  <a:solidFill>
                    <a:srgbClr val="23277E"/>
                  </a:solidFill>
                  <a:latin typeface="Arial"/>
                </a:rPr>
                <a:t>Documents de </a:t>
              </a:r>
              <a:r>
                <a:rPr lang="fr-FR" sz="750" dirty="0">
                  <a:solidFill>
                    <a:srgbClr val="23277E"/>
                  </a:solidFill>
                  <a:latin typeface="Arial"/>
                </a:rPr>
                <a:t>sortie</a:t>
              </a:r>
            </a:p>
          </p:txBody>
        </p:sp>
        <p:sp>
          <p:nvSpPr>
            <p:cNvPr id="46" name="Rectangle: Rounded Corners 43">
              <a:extLst>
                <a:ext uri="{FF2B5EF4-FFF2-40B4-BE49-F238E27FC236}">
                  <a16:creationId xmlns:a16="http://schemas.microsoft.com/office/drawing/2014/main" id="{BCF392F6-8840-4C8B-87AD-6A58B39F9F40}"/>
                </a:ext>
              </a:extLst>
            </p:cNvPr>
            <p:cNvSpPr/>
            <p:nvPr/>
          </p:nvSpPr>
          <p:spPr>
            <a:xfrm>
              <a:off x="52970" y="5047184"/>
              <a:ext cx="830301" cy="851592"/>
            </a:xfrm>
            <a:prstGeom prst="roundRect">
              <a:avLst>
                <a:gd name="adj" fmla="val 5609"/>
              </a:avLst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>
                <a:spcBef>
                  <a:spcPts val="225"/>
                </a:spcBef>
                <a:spcAft>
                  <a:spcPts val="225"/>
                </a:spcAft>
                <a:defRPr/>
              </a:pPr>
              <a:r>
                <a:rPr lang="fr-FR" sz="750" dirty="0">
                  <a:solidFill>
                    <a:srgbClr val="006AB2"/>
                  </a:solidFill>
                  <a:latin typeface="Arial"/>
                </a:rPr>
                <a:t>Domaine 2 Biologie</a:t>
              </a:r>
            </a:p>
          </p:txBody>
        </p:sp>
        <p:sp>
          <p:nvSpPr>
            <p:cNvPr id="47" name="Rectangle: Rounded Corners 45">
              <a:extLst>
                <a:ext uri="{FF2B5EF4-FFF2-40B4-BE49-F238E27FC236}">
                  <a16:creationId xmlns:a16="http://schemas.microsoft.com/office/drawing/2014/main" id="{B79D3A86-4AAD-4187-AC21-A341FDE18C03}"/>
                </a:ext>
              </a:extLst>
            </p:cNvPr>
            <p:cNvSpPr/>
            <p:nvPr/>
          </p:nvSpPr>
          <p:spPr>
            <a:xfrm>
              <a:off x="2451" y="5879625"/>
              <a:ext cx="933721" cy="851592"/>
            </a:xfrm>
            <a:prstGeom prst="roundRect">
              <a:avLst>
                <a:gd name="adj" fmla="val 5609"/>
              </a:avLst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>
                <a:spcBef>
                  <a:spcPts val="225"/>
                </a:spcBef>
                <a:spcAft>
                  <a:spcPts val="225"/>
                </a:spcAft>
                <a:defRPr/>
              </a:pPr>
              <a:r>
                <a:rPr lang="fr-FR" sz="750" dirty="0">
                  <a:solidFill>
                    <a:srgbClr val="006AB2"/>
                  </a:solidFill>
                  <a:latin typeface="Arial"/>
                </a:rPr>
                <a:t>Domaine 3 Imagerie</a:t>
              </a:r>
            </a:p>
          </p:txBody>
        </p:sp>
      </p:grpSp>
      <p:grpSp>
        <p:nvGrpSpPr>
          <p:cNvPr id="54" name="Groupe 53"/>
          <p:cNvGrpSpPr/>
          <p:nvPr/>
        </p:nvGrpSpPr>
        <p:grpSpPr>
          <a:xfrm>
            <a:off x="513685" y="5019115"/>
            <a:ext cx="7755230" cy="806627"/>
            <a:chOff x="456805" y="3066550"/>
            <a:chExt cx="11081291" cy="134970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B45346E-1586-4FB6-9FE8-D9124FF91809}"/>
                </a:ext>
              </a:extLst>
            </p:cNvPr>
            <p:cNvSpPr/>
            <p:nvPr/>
          </p:nvSpPr>
          <p:spPr>
            <a:xfrm>
              <a:off x="3945259" y="3066550"/>
              <a:ext cx="1828810" cy="52524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noFill/>
            </a:ln>
          </p:spPr>
          <p:txBody>
            <a:bodyPr wrap="square" lIns="68580" tIns="34290" rIns="68580" bIns="34290" anchor="ctr">
              <a:noAutofit/>
            </a:bodyPr>
            <a:lstStyle/>
            <a:p>
              <a:pPr algn="ctr" defTabSz="685800" fontAlgn="ctr">
                <a:defRPr/>
              </a:pPr>
              <a:r>
                <a:rPr lang="fr-FR" sz="825" b="1">
                  <a:solidFill>
                    <a:srgbClr val="FFFFFF"/>
                  </a:solidFill>
                  <a:latin typeface="Arial"/>
                  <a:cs typeface="Arial"/>
                </a:rPr>
                <a:t>Fenêtre 1</a:t>
              </a:r>
            </a:p>
            <a:p>
              <a:pPr algn="ctr" defTabSz="685800" fontAlgn="ctr">
                <a:defRPr/>
              </a:pPr>
              <a:r>
                <a:rPr lang="fr-FR" sz="825" b="1">
                  <a:solidFill>
                    <a:srgbClr val="FFFFFF"/>
                  </a:solidFill>
                  <a:latin typeface="Arial"/>
                  <a:cs typeface="Arial"/>
                </a:rPr>
                <a:t>S1 2022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270822A-8CD1-46E2-962B-A42FAC2438DA}"/>
                </a:ext>
              </a:extLst>
            </p:cNvPr>
            <p:cNvSpPr/>
            <p:nvPr/>
          </p:nvSpPr>
          <p:spPr>
            <a:xfrm>
              <a:off x="5866189" y="3066550"/>
              <a:ext cx="1828810" cy="52524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noFill/>
            </a:ln>
          </p:spPr>
          <p:txBody>
            <a:bodyPr wrap="square" lIns="68580" tIns="34290" rIns="68580" bIns="34290" anchor="ctr">
              <a:noAutofit/>
            </a:bodyPr>
            <a:lstStyle/>
            <a:p>
              <a:pPr algn="ctr" defTabSz="685800" fontAlgn="ctr">
                <a:defRPr/>
              </a:pPr>
              <a:r>
                <a:rPr lang="fr-FR" sz="825" b="1">
                  <a:solidFill>
                    <a:srgbClr val="FFFFFF"/>
                  </a:solidFill>
                  <a:latin typeface="Arial"/>
                  <a:cs typeface="Arial"/>
                </a:rPr>
                <a:t>Fenêtre 2</a:t>
              </a:r>
            </a:p>
            <a:p>
              <a:pPr algn="ctr" defTabSz="685800" fontAlgn="ctr">
                <a:defRPr/>
              </a:pPr>
              <a:r>
                <a:rPr lang="fr-FR" sz="825" b="1">
                  <a:solidFill>
                    <a:srgbClr val="FFFFFF"/>
                  </a:solidFill>
                  <a:latin typeface="Arial"/>
                  <a:cs typeface="Arial"/>
                </a:rPr>
                <a:t>S2 2022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8136E01-9462-4468-A669-51A6A8A41051}"/>
                </a:ext>
              </a:extLst>
            </p:cNvPr>
            <p:cNvSpPr/>
            <p:nvPr/>
          </p:nvSpPr>
          <p:spPr>
            <a:xfrm>
              <a:off x="7787119" y="3066550"/>
              <a:ext cx="1828810" cy="52524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noFill/>
            </a:ln>
          </p:spPr>
          <p:txBody>
            <a:bodyPr wrap="square" lIns="68580" tIns="34290" rIns="68580" bIns="34290" anchor="ctr">
              <a:noAutofit/>
            </a:bodyPr>
            <a:lstStyle/>
            <a:p>
              <a:pPr algn="ctr" defTabSz="685800" fontAlgn="ctr">
                <a:defRPr/>
              </a:pPr>
              <a:r>
                <a:rPr lang="fr-FR" sz="825" b="1">
                  <a:solidFill>
                    <a:srgbClr val="FFFFFF"/>
                  </a:solidFill>
                  <a:latin typeface="Arial"/>
                  <a:cs typeface="Arial"/>
                </a:rPr>
                <a:t>Fenêtre 3</a:t>
              </a:r>
            </a:p>
            <a:p>
              <a:pPr algn="ctr" defTabSz="685800" fontAlgn="ctr">
                <a:defRPr/>
              </a:pPr>
              <a:r>
                <a:rPr lang="fr-FR" sz="825" b="1">
                  <a:solidFill>
                    <a:srgbClr val="FFFFFF"/>
                  </a:solidFill>
                  <a:latin typeface="Arial"/>
                  <a:cs typeface="Arial"/>
                </a:rPr>
                <a:t>S1 2023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4A5FF8E-5E52-4625-AC36-0B1AD5624D00}"/>
                </a:ext>
              </a:extLst>
            </p:cNvPr>
            <p:cNvSpPr/>
            <p:nvPr/>
          </p:nvSpPr>
          <p:spPr>
            <a:xfrm>
              <a:off x="9708049" y="3066550"/>
              <a:ext cx="1828810" cy="52524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noFill/>
            </a:ln>
          </p:spPr>
          <p:txBody>
            <a:bodyPr wrap="square" lIns="68580" tIns="34290" rIns="68580" bIns="34290" anchor="ctr">
              <a:noAutofit/>
            </a:bodyPr>
            <a:lstStyle/>
            <a:p>
              <a:pPr algn="ctr" defTabSz="685800" fontAlgn="ctr">
                <a:defRPr/>
              </a:pPr>
              <a:r>
                <a:rPr lang="fr-FR" sz="825" b="1">
                  <a:solidFill>
                    <a:srgbClr val="FFFFFF"/>
                  </a:solidFill>
                  <a:latin typeface="Arial"/>
                  <a:cs typeface="Arial"/>
                </a:rPr>
                <a:t>Fenêtre 4</a:t>
              </a:r>
            </a:p>
            <a:p>
              <a:pPr algn="ctr" defTabSz="685800" fontAlgn="ctr">
                <a:defRPr/>
              </a:pPr>
              <a:r>
                <a:rPr lang="fr-FR" sz="825" b="1">
                  <a:solidFill>
                    <a:srgbClr val="FFFFFF"/>
                  </a:solidFill>
                  <a:latin typeface="Arial"/>
                  <a:cs typeface="Arial"/>
                </a:rPr>
                <a:t>S2 2023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5E39AAD-C0FE-4A4E-AE52-31D3BF743390}"/>
                </a:ext>
              </a:extLst>
            </p:cNvPr>
            <p:cNvSpPr/>
            <p:nvPr/>
          </p:nvSpPr>
          <p:spPr>
            <a:xfrm>
              <a:off x="456805" y="3066550"/>
              <a:ext cx="3396334" cy="52524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noFill/>
            </a:ln>
          </p:spPr>
          <p:txBody>
            <a:bodyPr wrap="square" lIns="68580" tIns="34290" rIns="68580" bIns="34290" anchor="ctr">
              <a:noAutofit/>
            </a:bodyPr>
            <a:lstStyle/>
            <a:p>
              <a:pPr algn="ctr" defTabSz="685800" fontAlgn="ctr">
                <a:defRPr/>
              </a:pPr>
              <a:r>
                <a:rPr lang="fr-FR" sz="825" b="1">
                  <a:solidFill>
                    <a:srgbClr val="FFFFFF"/>
                  </a:solidFill>
                  <a:latin typeface="Arial"/>
                  <a:cs typeface="Arial"/>
                </a:rPr>
                <a:t>Fenêtre de candidature</a:t>
              </a:r>
            </a:p>
          </p:txBody>
        </p:sp>
        <p:sp>
          <p:nvSpPr>
            <p:cNvPr id="61" name="Triangle isocèle 50">
              <a:extLst>
                <a:ext uri="{FF2B5EF4-FFF2-40B4-BE49-F238E27FC236}">
                  <a16:creationId xmlns:a16="http://schemas.microsoft.com/office/drawing/2014/main" id="{F665BE63-CE85-45B6-BF16-D4B1789284E1}"/>
                </a:ext>
              </a:extLst>
            </p:cNvPr>
            <p:cNvSpPr/>
            <p:nvPr/>
          </p:nvSpPr>
          <p:spPr>
            <a:xfrm rot="5400000">
              <a:off x="3806219" y="3188187"/>
              <a:ext cx="275604" cy="223867"/>
            </a:xfrm>
            <a:prstGeom prst="triangle">
              <a:avLst/>
            </a:prstGeom>
            <a:solidFill>
              <a:schemeClr val="tx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>
                <a:spcBef>
                  <a:spcPts val="225"/>
                </a:spcBef>
                <a:spcAft>
                  <a:spcPts val="225"/>
                </a:spcAft>
                <a:defRPr/>
              </a:pPr>
              <a:endParaRPr lang="fr-FR" sz="825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582E6CB-7A44-46B8-9EEC-33432A9C13AB}"/>
                </a:ext>
              </a:extLst>
            </p:cNvPr>
            <p:cNvSpPr/>
            <p:nvPr/>
          </p:nvSpPr>
          <p:spPr>
            <a:xfrm>
              <a:off x="3945259" y="3066551"/>
              <a:ext cx="1828810" cy="52524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noFill/>
            </a:ln>
          </p:spPr>
          <p:txBody>
            <a:bodyPr wrap="square" lIns="68580" tIns="34290" rIns="68580" bIns="34290" anchor="ctr">
              <a:noAutofit/>
            </a:bodyPr>
            <a:lstStyle/>
            <a:p>
              <a:pPr algn="ctr" defTabSz="685800" fontAlgn="ctr">
                <a:defRPr/>
              </a:pPr>
              <a:r>
                <a:rPr lang="fr-FR" sz="825" b="1">
                  <a:solidFill>
                    <a:srgbClr val="FFFFFF"/>
                  </a:solidFill>
                  <a:latin typeface="Arial"/>
                  <a:cs typeface="Arial"/>
                </a:rPr>
                <a:t>Fenêtre 1</a:t>
              </a:r>
            </a:p>
            <a:p>
              <a:pPr algn="ctr" defTabSz="685800" fontAlgn="ctr">
                <a:defRPr/>
              </a:pPr>
              <a:r>
                <a:rPr lang="fr-FR" sz="825" b="1">
                  <a:solidFill>
                    <a:srgbClr val="FFFFFF"/>
                  </a:solidFill>
                  <a:latin typeface="Arial"/>
                  <a:cs typeface="Arial"/>
                </a:rPr>
                <a:t>S1 2022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863374B-8B8F-4767-B8B4-A6F191AEC728}"/>
                </a:ext>
              </a:extLst>
            </p:cNvPr>
            <p:cNvSpPr/>
            <p:nvPr/>
          </p:nvSpPr>
          <p:spPr>
            <a:xfrm>
              <a:off x="5866189" y="3066551"/>
              <a:ext cx="1828810" cy="52524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noFill/>
            </a:ln>
          </p:spPr>
          <p:txBody>
            <a:bodyPr wrap="square" lIns="68580" tIns="34290" rIns="68580" bIns="34290" anchor="ctr">
              <a:noAutofit/>
            </a:bodyPr>
            <a:lstStyle/>
            <a:p>
              <a:pPr algn="ctr" defTabSz="685800" fontAlgn="ctr">
                <a:defRPr/>
              </a:pPr>
              <a:r>
                <a:rPr lang="fr-FR" sz="825" b="1">
                  <a:solidFill>
                    <a:srgbClr val="FFFFFF"/>
                  </a:solidFill>
                  <a:latin typeface="Arial"/>
                  <a:cs typeface="Arial"/>
                </a:rPr>
                <a:t>Fenêtre 2</a:t>
              </a:r>
            </a:p>
            <a:p>
              <a:pPr algn="ctr" defTabSz="685800" fontAlgn="ctr">
                <a:defRPr/>
              </a:pPr>
              <a:r>
                <a:rPr lang="fr-FR" sz="825" b="1">
                  <a:solidFill>
                    <a:srgbClr val="FFFFFF"/>
                  </a:solidFill>
                  <a:latin typeface="Arial"/>
                  <a:cs typeface="Arial"/>
                </a:rPr>
                <a:t>S2 2022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FA9A025-90B1-4DA1-8733-FA33ECC0F551}"/>
                </a:ext>
              </a:extLst>
            </p:cNvPr>
            <p:cNvSpPr/>
            <p:nvPr/>
          </p:nvSpPr>
          <p:spPr>
            <a:xfrm>
              <a:off x="7787119" y="3066551"/>
              <a:ext cx="1828810" cy="52524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noFill/>
            </a:ln>
          </p:spPr>
          <p:txBody>
            <a:bodyPr wrap="square" lIns="68580" tIns="34290" rIns="68580" bIns="34290" anchor="ctr">
              <a:noAutofit/>
            </a:bodyPr>
            <a:lstStyle/>
            <a:p>
              <a:pPr algn="ctr" defTabSz="685800" fontAlgn="ctr">
                <a:defRPr/>
              </a:pPr>
              <a:r>
                <a:rPr lang="fr-FR" sz="825" b="1">
                  <a:solidFill>
                    <a:srgbClr val="FFFFFF"/>
                  </a:solidFill>
                  <a:latin typeface="Arial"/>
                  <a:cs typeface="Arial"/>
                </a:rPr>
                <a:t>Fenêtre 3</a:t>
              </a:r>
            </a:p>
            <a:p>
              <a:pPr algn="ctr" defTabSz="685800" fontAlgn="ctr">
                <a:defRPr/>
              </a:pPr>
              <a:r>
                <a:rPr lang="fr-FR" sz="825" b="1">
                  <a:solidFill>
                    <a:srgbClr val="FFFFFF"/>
                  </a:solidFill>
                  <a:latin typeface="Arial"/>
                  <a:cs typeface="Arial"/>
                </a:rPr>
                <a:t>S1 2023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560A409-BAC6-4ABC-A5C0-4A0B0FFA60A0}"/>
                </a:ext>
              </a:extLst>
            </p:cNvPr>
            <p:cNvSpPr/>
            <p:nvPr/>
          </p:nvSpPr>
          <p:spPr>
            <a:xfrm>
              <a:off x="9708049" y="3066551"/>
              <a:ext cx="1828810" cy="52524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noFill/>
            </a:ln>
          </p:spPr>
          <p:txBody>
            <a:bodyPr wrap="square" lIns="68580" tIns="34290" rIns="68580" bIns="34290" anchor="ctr">
              <a:noAutofit/>
            </a:bodyPr>
            <a:lstStyle/>
            <a:p>
              <a:pPr algn="ctr" defTabSz="685800" fontAlgn="ctr">
                <a:defRPr/>
              </a:pPr>
              <a:r>
                <a:rPr lang="fr-FR" sz="825" b="1">
                  <a:solidFill>
                    <a:srgbClr val="FFFFFF"/>
                  </a:solidFill>
                  <a:latin typeface="Arial"/>
                  <a:cs typeface="Arial"/>
                </a:rPr>
                <a:t>Fenêtre 4</a:t>
              </a:r>
            </a:p>
            <a:p>
              <a:pPr algn="ctr" defTabSz="685800" fontAlgn="ctr">
                <a:defRPr/>
              </a:pPr>
              <a:r>
                <a:rPr lang="fr-FR" sz="825" b="1">
                  <a:solidFill>
                    <a:srgbClr val="FFFFFF"/>
                  </a:solidFill>
                  <a:latin typeface="Arial"/>
                  <a:cs typeface="Arial"/>
                </a:rPr>
                <a:t>S2 2023</a:t>
              </a:r>
            </a:p>
          </p:txBody>
        </p:sp>
        <p:sp>
          <p:nvSpPr>
            <p:cNvPr id="68" name="Triangle isocèle 50">
              <a:extLst>
                <a:ext uri="{FF2B5EF4-FFF2-40B4-BE49-F238E27FC236}">
                  <a16:creationId xmlns:a16="http://schemas.microsoft.com/office/drawing/2014/main" id="{3E5D4DB9-668C-4AC9-B4A4-5271C45B9063}"/>
                </a:ext>
              </a:extLst>
            </p:cNvPr>
            <p:cNvSpPr/>
            <p:nvPr/>
          </p:nvSpPr>
          <p:spPr>
            <a:xfrm rot="5400000">
              <a:off x="3806219" y="3188188"/>
              <a:ext cx="275604" cy="223867"/>
            </a:xfrm>
            <a:prstGeom prst="triangle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>
                <a:spcBef>
                  <a:spcPts val="225"/>
                </a:spcBef>
                <a:spcAft>
                  <a:spcPts val="225"/>
                </a:spcAft>
                <a:defRPr/>
              </a:pPr>
              <a:endParaRPr lang="fr-FR" sz="825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6CC60C2-13E0-44D0-8F04-39C47C8F6BF6}"/>
                </a:ext>
              </a:extLst>
            </p:cNvPr>
            <p:cNvSpPr/>
            <p:nvPr/>
          </p:nvSpPr>
          <p:spPr>
            <a:xfrm>
              <a:off x="3946496" y="3891001"/>
              <a:ext cx="1828810" cy="525248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txBody>
            <a:bodyPr wrap="square" lIns="68580" tIns="34290" rIns="68580" bIns="34290" anchor="ctr">
              <a:noAutofit/>
            </a:bodyPr>
            <a:lstStyle/>
            <a:p>
              <a:pPr algn="ctr" defTabSz="685800" fontAlgn="ctr">
                <a:defRPr/>
              </a:pPr>
              <a:r>
                <a:rPr lang="fr-FR" sz="825" b="1">
                  <a:solidFill>
                    <a:srgbClr val="FFFFFF"/>
                  </a:solidFill>
                  <a:latin typeface="Arial"/>
                  <a:cs typeface="Arial"/>
                </a:rPr>
                <a:t>Fenêtre 1</a:t>
              </a:r>
            </a:p>
            <a:p>
              <a:pPr algn="ctr" defTabSz="685800" fontAlgn="ctr">
                <a:defRPr/>
              </a:pPr>
              <a:r>
                <a:rPr lang="fr-FR" sz="825" b="1">
                  <a:solidFill>
                    <a:srgbClr val="FFFFFF"/>
                  </a:solidFill>
                  <a:latin typeface="Arial"/>
                  <a:cs typeface="Arial"/>
                </a:rPr>
                <a:t>S1 2022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7489015-AFC8-49D5-9734-A8B326979912}"/>
                </a:ext>
              </a:extLst>
            </p:cNvPr>
            <p:cNvSpPr/>
            <p:nvPr/>
          </p:nvSpPr>
          <p:spPr>
            <a:xfrm>
              <a:off x="5867426" y="3891001"/>
              <a:ext cx="1828810" cy="525248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txBody>
            <a:bodyPr wrap="square" lIns="68580" tIns="34290" rIns="68580" bIns="34290" anchor="ctr">
              <a:noAutofit/>
            </a:bodyPr>
            <a:lstStyle/>
            <a:p>
              <a:pPr algn="ctr" defTabSz="685800" fontAlgn="ctr">
                <a:defRPr/>
              </a:pPr>
              <a:r>
                <a:rPr lang="fr-FR" sz="825" b="1">
                  <a:solidFill>
                    <a:srgbClr val="FFFFFF"/>
                  </a:solidFill>
                  <a:latin typeface="Arial"/>
                  <a:cs typeface="Arial"/>
                </a:rPr>
                <a:t>Fenêtre 2</a:t>
              </a:r>
            </a:p>
            <a:p>
              <a:pPr algn="ctr" defTabSz="685800" fontAlgn="ctr">
                <a:defRPr/>
              </a:pPr>
              <a:r>
                <a:rPr lang="fr-FR" sz="825" b="1">
                  <a:solidFill>
                    <a:srgbClr val="FFFFFF"/>
                  </a:solidFill>
                  <a:latin typeface="Arial"/>
                  <a:cs typeface="Arial"/>
                </a:rPr>
                <a:t>S2 2022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9214249-7841-4EED-A88D-82C63D26881A}"/>
                </a:ext>
              </a:extLst>
            </p:cNvPr>
            <p:cNvSpPr/>
            <p:nvPr/>
          </p:nvSpPr>
          <p:spPr>
            <a:xfrm>
              <a:off x="7788356" y="3891001"/>
              <a:ext cx="1828810" cy="525248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txBody>
            <a:bodyPr wrap="square" lIns="68580" tIns="34290" rIns="68580" bIns="34290" anchor="ctr">
              <a:noAutofit/>
            </a:bodyPr>
            <a:lstStyle/>
            <a:p>
              <a:pPr algn="ctr" defTabSz="685800" fontAlgn="ctr">
                <a:defRPr/>
              </a:pPr>
              <a:r>
                <a:rPr lang="fr-FR" sz="825" b="1">
                  <a:solidFill>
                    <a:srgbClr val="FFFFFF"/>
                  </a:solidFill>
                  <a:latin typeface="Arial"/>
                  <a:cs typeface="Arial"/>
                </a:rPr>
                <a:t>Fenêtre 3</a:t>
              </a:r>
            </a:p>
            <a:p>
              <a:pPr algn="ctr" defTabSz="685800" fontAlgn="ctr">
                <a:defRPr/>
              </a:pPr>
              <a:r>
                <a:rPr lang="fr-FR" sz="825" b="1">
                  <a:solidFill>
                    <a:srgbClr val="FFFFFF"/>
                  </a:solidFill>
                  <a:latin typeface="Arial"/>
                  <a:cs typeface="Arial"/>
                </a:rPr>
                <a:t>S1 2023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930693A-EABF-4036-8E67-8D81C1C2E2A7}"/>
                </a:ext>
              </a:extLst>
            </p:cNvPr>
            <p:cNvSpPr/>
            <p:nvPr/>
          </p:nvSpPr>
          <p:spPr>
            <a:xfrm>
              <a:off x="9709286" y="3891001"/>
              <a:ext cx="1828810" cy="525248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txBody>
            <a:bodyPr wrap="square" lIns="68580" tIns="34290" rIns="68580" bIns="34290" anchor="ctr">
              <a:noAutofit/>
            </a:bodyPr>
            <a:lstStyle/>
            <a:p>
              <a:pPr algn="ctr" defTabSz="685800" fontAlgn="ctr">
                <a:defRPr/>
              </a:pPr>
              <a:r>
                <a:rPr lang="fr-FR" sz="825" b="1">
                  <a:solidFill>
                    <a:srgbClr val="FFFFFF"/>
                  </a:solidFill>
                  <a:latin typeface="Arial"/>
                  <a:cs typeface="Arial"/>
                </a:rPr>
                <a:t>Fenêtre 4</a:t>
              </a:r>
            </a:p>
            <a:p>
              <a:pPr algn="ctr" defTabSz="685800" fontAlgn="ctr">
                <a:defRPr/>
              </a:pPr>
              <a:r>
                <a:rPr lang="fr-FR" sz="825" b="1">
                  <a:solidFill>
                    <a:srgbClr val="FFFFFF"/>
                  </a:solidFill>
                  <a:latin typeface="Arial"/>
                  <a:cs typeface="Arial"/>
                </a:rPr>
                <a:t>S2 2023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73D8D83-1AD6-4197-BCBC-17337BE3952F}"/>
                </a:ext>
              </a:extLst>
            </p:cNvPr>
            <p:cNvSpPr/>
            <p:nvPr/>
          </p:nvSpPr>
          <p:spPr>
            <a:xfrm>
              <a:off x="4035081" y="3891000"/>
              <a:ext cx="1828810" cy="525248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txBody>
            <a:bodyPr wrap="square" lIns="68580" tIns="34290" rIns="68580" bIns="34290" anchor="ctr">
              <a:noAutofit/>
            </a:bodyPr>
            <a:lstStyle/>
            <a:p>
              <a:pPr algn="ctr" defTabSz="685800" fontAlgn="ctr">
                <a:defRPr/>
              </a:pPr>
              <a:r>
                <a:rPr lang="fr-FR" sz="825" dirty="0">
                  <a:solidFill>
                    <a:srgbClr val="FFFFFF"/>
                  </a:solidFill>
                  <a:latin typeface="Arial"/>
                  <a:cs typeface="Arial"/>
                </a:rPr>
                <a:t>Forfait pour l’ES</a:t>
              </a:r>
            </a:p>
            <a:p>
              <a:pPr algn="ctr" defTabSz="685800" fontAlgn="ctr">
                <a:defRPr/>
              </a:pPr>
              <a:r>
                <a:rPr lang="fr-FR" sz="825" b="1" dirty="0">
                  <a:solidFill>
                    <a:srgbClr val="FFFFFF"/>
                  </a:solidFill>
                  <a:latin typeface="Arial"/>
                  <a:cs typeface="Arial"/>
                </a:rPr>
                <a:t>100%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20659A2-7D2C-48FF-8A90-C332EA59B643}"/>
                </a:ext>
              </a:extLst>
            </p:cNvPr>
            <p:cNvSpPr/>
            <p:nvPr/>
          </p:nvSpPr>
          <p:spPr>
            <a:xfrm>
              <a:off x="456805" y="3891001"/>
              <a:ext cx="3397571" cy="525248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txBody>
            <a:bodyPr wrap="square" lIns="68580" tIns="34290" rIns="68580" bIns="34290" anchor="ctr">
              <a:noAutofit/>
            </a:bodyPr>
            <a:lstStyle/>
            <a:p>
              <a:pPr algn="ctr" defTabSz="685800" fontAlgn="ctr">
                <a:defRPr/>
              </a:pPr>
              <a:r>
                <a:rPr lang="fr-FR" sz="825" b="1" dirty="0">
                  <a:solidFill>
                    <a:srgbClr val="FFFFFF"/>
                  </a:solidFill>
                  <a:latin typeface="Arial"/>
                  <a:cs typeface="Arial"/>
                </a:rPr>
                <a:t>Dégressivité des forfaits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18C665E6-0AB5-4004-9ACE-DB109FCBE3CB}"/>
                </a:ext>
              </a:extLst>
            </p:cNvPr>
            <p:cNvSpPr/>
            <p:nvPr/>
          </p:nvSpPr>
          <p:spPr>
            <a:xfrm>
              <a:off x="5867426" y="3891002"/>
              <a:ext cx="1828810" cy="525248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txBody>
            <a:bodyPr wrap="square" lIns="68580" tIns="34290" rIns="68580" bIns="34290" anchor="ctr">
              <a:noAutofit/>
            </a:bodyPr>
            <a:lstStyle/>
            <a:p>
              <a:pPr algn="ctr" defTabSz="685800" fontAlgn="ctr">
                <a:defRPr/>
              </a:pPr>
              <a:r>
                <a:rPr lang="fr-FR" sz="825">
                  <a:solidFill>
                    <a:srgbClr val="FFFFFF"/>
                  </a:solidFill>
                  <a:latin typeface="Arial"/>
                  <a:cs typeface="Arial"/>
                </a:rPr>
                <a:t>Forfait pour l’ES</a:t>
              </a:r>
            </a:p>
            <a:p>
              <a:pPr algn="ctr" defTabSz="685800" fontAlgn="ctr">
                <a:defRPr/>
              </a:pPr>
              <a:r>
                <a:rPr lang="fr-FR" sz="825" b="1">
                  <a:solidFill>
                    <a:srgbClr val="FFFFFF"/>
                  </a:solidFill>
                  <a:latin typeface="Arial"/>
                  <a:cs typeface="Arial"/>
                </a:rPr>
                <a:t>90%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EDFD5AF5-A8EB-43CD-A21E-91B51726F192}"/>
                </a:ext>
              </a:extLst>
            </p:cNvPr>
            <p:cNvSpPr/>
            <p:nvPr/>
          </p:nvSpPr>
          <p:spPr>
            <a:xfrm>
              <a:off x="7788356" y="3891002"/>
              <a:ext cx="1828810" cy="525248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txBody>
            <a:bodyPr wrap="square" lIns="68580" tIns="34290" rIns="68580" bIns="34290" anchor="ctr">
              <a:noAutofit/>
            </a:bodyPr>
            <a:lstStyle/>
            <a:p>
              <a:pPr algn="ctr" defTabSz="685800" fontAlgn="ctr">
                <a:defRPr/>
              </a:pPr>
              <a:r>
                <a:rPr lang="fr-FR" sz="825" dirty="0">
                  <a:solidFill>
                    <a:srgbClr val="FFFFFF"/>
                  </a:solidFill>
                  <a:latin typeface="Arial"/>
                  <a:cs typeface="Arial"/>
                </a:rPr>
                <a:t>Forfait pour l’ES</a:t>
              </a:r>
            </a:p>
            <a:p>
              <a:pPr algn="ctr" defTabSz="685800" fontAlgn="ctr">
                <a:defRPr/>
              </a:pPr>
              <a:r>
                <a:rPr lang="fr-FR" sz="825" b="1" dirty="0">
                  <a:solidFill>
                    <a:srgbClr val="FFFFFF"/>
                  </a:solidFill>
                  <a:latin typeface="Arial"/>
                  <a:cs typeface="Arial"/>
                </a:rPr>
                <a:t>85%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3BB466B2-A33F-4286-958D-0D307B092534}"/>
                </a:ext>
              </a:extLst>
            </p:cNvPr>
            <p:cNvSpPr/>
            <p:nvPr/>
          </p:nvSpPr>
          <p:spPr>
            <a:xfrm>
              <a:off x="9709286" y="3891002"/>
              <a:ext cx="1828810" cy="525248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txBody>
            <a:bodyPr wrap="square" lIns="68580" tIns="34290" rIns="68580" bIns="34290" anchor="ctr">
              <a:noAutofit/>
            </a:bodyPr>
            <a:lstStyle/>
            <a:p>
              <a:pPr algn="ctr" defTabSz="685800" fontAlgn="ctr">
                <a:defRPr/>
              </a:pPr>
              <a:r>
                <a:rPr lang="fr-FR" sz="825">
                  <a:solidFill>
                    <a:srgbClr val="FFFFFF"/>
                  </a:solidFill>
                  <a:latin typeface="Arial"/>
                  <a:cs typeface="Arial"/>
                </a:rPr>
                <a:t>Forfait pour l’ES</a:t>
              </a:r>
            </a:p>
            <a:p>
              <a:pPr algn="ctr" defTabSz="685800" fontAlgn="ctr">
                <a:defRPr/>
              </a:pPr>
              <a:r>
                <a:rPr lang="fr-FR" sz="825" b="1">
                  <a:solidFill>
                    <a:srgbClr val="FFFFFF"/>
                  </a:solidFill>
                  <a:latin typeface="Arial"/>
                  <a:cs typeface="Arial"/>
                </a:rPr>
                <a:t>80%</a:t>
              </a:r>
            </a:p>
          </p:txBody>
        </p:sp>
      </p:grpSp>
      <p:pic>
        <p:nvPicPr>
          <p:cNvPr id="102" name="Image 1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093296"/>
            <a:ext cx="1678725" cy="57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2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10759</TotalTime>
  <Words>1236</Words>
  <Application>Microsoft Office PowerPoint</Application>
  <PresentationFormat>Affichage à l'écran (4:3)</PresentationFormat>
  <Paragraphs>235</Paragraphs>
  <Slides>12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Courier New</vt:lpstr>
      <vt:lpstr>Segoe UI</vt:lpstr>
      <vt:lpstr>Times New Roman</vt:lpstr>
      <vt:lpstr>Wingdings</vt:lpstr>
      <vt:lpstr>1_Thème Office</vt:lpstr>
      <vt:lpstr>think-cell Slide</vt:lpstr>
      <vt:lpstr>Eléments principaux à retenir sur le programme SUN-ES</vt:lpstr>
      <vt:lpstr>Programme SUN-ES</vt:lpstr>
      <vt:lpstr>Les grands principes du programme SUN-ES</vt:lpstr>
      <vt:lpstr>Enveloppe disponible à l’échelle de la région Bourgogne Franche Comté</vt:lpstr>
      <vt:lpstr>Six prérequis comme critère d’entrée pour se porter candidat</vt:lpstr>
      <vt:lpstr>Le détail des  prérequis</vt:lpstr>
      <vt:lpstr>Le détail des  prérequis</vt:lpstr>
      <vt:lpstr>Les domaines d’usage</vt:lpstr>
      <vt:lpstr>Des cibles progressives et des forfaits dégressifs au fil des fenêtres </vt:lpstr>
      <vt:lpstr>Présentation du dispositif de candidature</vt:lpstr>
      <vt:lpstr>Dépôts des candidatures</vt:lpstr>
      <vt:lpstr>Contacts ARS Bourgogne Franche Comte</vt:lpstr>
    </vt:vector>
  </TitlesOfParts>
  <Company>MSS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Loi n°2015-1776 d’adaptation de la société au vieillissement du 28 décembre 2015</dc:title>
  <dc:creator>nmainy</dc:creator>
  <cp:lastModifiedBy>DINAIRE, Patrice</cp:lastModifiedBy>
  <cp:revision>723</cp:revision>
  <cp:lastPrinted>2019-11-21T13:08:45Z</cp:lastPrinted>
  <dcterms:created xsi:type="dcterms:W3CDTF">2016-02-04T11:26:03Z</dcterms:created>
  <dcterms:modified xsi:type="dcterms:W3CDTF">2021-10-08T09:59:54Z</dcterms:modified>
</cp:coreProperties>
</file>